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9"/>
  </p:notesMasterIdLst>
  <p:sldIdLst>
    <p:sldId id="389" r:id="rId2"/>
    <p:sldId id="516" r:id="rId3"/>
    <p:sldId id="502" r:id="rId4"/>
    <p:sldId id="504" r:id="rId5"/>
    <p:sldId id="503" r:id="rId6"/>
    <p:sldId id="483" r:id="rId7"/>
    <p:sldId id="505" r:id="rId8"/>
    <p:sldId id="500" r:id="rId9"/>
    <p:sldId id="506" r:id="rId10"/>
    <p:sldId id="507" r:id="rId11"/>
    <p:sldId id="511" r:id="rId12"/>
    <p:sldId id="508" r:id="rId13"/>
    <p:sldId id="509" r:id="rId14"/>
    <p:sldId id="510" r:id="rId15"/>
    <p:sldId id="521" r:id="rId16"/>
    <p:sldId id="525" r:id="rId17"/>
    <p:sldId id="526" r:id="rId18"/>
    <p:sldId id="527" r:id="rId19"/>
    <p:sldId id="528" r:id="rId20"/>
    <p:sldId id="529" r:id="rId21"/>
    <p:sldId id="531" r:id="rId22"/>
    <p:sldId id="533" r:id="rId23"/>
    <p:sldId id="534" r:id="rId24"/>
    <p:sldId id="535" r:id="rId25"/>
    <p:sldId id="536" r:id="rId26"/>
    <p:sldId id="538" r:id="rId27"/>
    <p:sldId id="539" r:id="rId28"/>
    <p:sldId id="541" r:id="rId29"/>
    <p:sldId id="544" r:id="rId30"/>
    <p:sldId id="542" r:id="rId31"/>
    <p:sldId id="543" r:id="rId32"/>
    <p:sldId id="545" r:id="rId33"/>
    <p:sldId id="546" r:id="rId34"/>
    <p:sldId id="547" r:id="rId35"/>
    <p:sldId id="548" r:id="rId36"/>
    <p:sldId id="562" r:id="rId37"/>
    <p:sldId id="549" r:id="rId38"/>
    <p:sldId id="550" r:id="rId39"/>
    <p:sldId id="551" r:id="rId40"/>
    <p:sldId id="552" r:id="rId41"/>
    <p:sldId id="553" r:id="rId42"/>
    <p:sldId id="554" r:id="rId43"/>
    <p:sldId id="555" r:id="rId44"/>
    <p:sldId id="556" r:id="rId45"/>
    <p:sldId id="557" r:id="rId46"/>
    <p:sldId id="558" r:id="rId47"/>
    <p:sldId id="574" r:id="rId48"/>
    <p:sldId id="573" r:id="rId49"/>
    <p:sldId id="559" r:id="rId50"/>
    <p:sldId id="564" r:id="rId51"/>
    <p:sldId id="565" r:id="rId52"/>
    <p:sldId id="566" r:id="rId53"/>
    <p:sldId id="567" r:id="rId54"/>
    <p:sldId id="568" r:id="rId55"/>
    <p:sldId id="569" r:id="rId56"/>
    <p:sldId id="570" r:id="rId57"/>
    <p:sldId id="571" r:id="rId5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4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135322"/>
    <a:srgbClr val="800000"/>
    <a:srgbClr val="FF9966"/>
    <a:srgbClr val="3333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6344" autoAdjust="0"/>
  </p:normalViewPr>
  <p:slideViewPr>
    <p:cSldViewPr>
      <p:cViewPr varScale="1">
        <p:scale>
          <a:sx n="65" d="100"/>
          <a:sy n="65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2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79174B4D-5FBF-4789-B7E3-97539B55E620}" type="datetimeFigureOut">
              <a:rPr lang="zh-TW" altLang="en-US"/>
              <a:pPr>
                <a:defRPr/>
              </a:pPr>
              <a:t>2017/10/22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ED9D1987-44C7-4F21-905A-A30D2CBA82F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E4101AE-7F5C-470F-B70F-55E183914246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E46EFD7-92CB-43FB-A1BB-950017B2511D}" type="slidenum">
              <a:rPr lang="zh-TW" altLang="en-US"/>
              <a:pPr/>
              <a:t>‹#›</a:t>
            </a:fld>
            <a:endParaRPr lang="en-US" altLang="zh-TW"/>
          </a:p>
        </p:txBody>
      </p:sp>
      <p:grpSp>
        <p:nvGrpSpPr>
          <p:cNvPr id="204808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20480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0484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36A42B-13C3-48A8-A720-560357252925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5C8B5-F76E-4CAE-BFCC-5CBA8AF2B4D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B81FA-0145-4ABE-B879-54F17DB394A2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CE070-6E7D-4039-B494-C4144069D133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FD687CF-54CC-4FB6-A7B4-514DD3FB78F9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7E4F73-9082-4B94-8B6A-E672DD1760B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BF73ED8-EF1A-4E64-B1C2-A760337932C2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9EECC8-3CF4-41D9-9412-9A96F1C6448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C3EA1C-CDCC-4FED-AAF8-9353961C7E50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8967C-694B-4763-AFA9-5E04999D5C1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2591C5-C5B6-4777-9910-D500BBEFD281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9EAEA-0464-4A1E-B360-819D6B532FC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FD02D8-07C2-4CA0-BF15-F9472C61C555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AF371-D42D-45BE-9F0A-6345A9EE9E9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B1588-1567-470F-949C-FF2AF1866211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BAD21-96F0-480B-901A-83473181095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556B6D-0246-4F94-A8CE-6F73CE6ABD40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28D9C-3952-48DE-BC6B-1BD4E70AE45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33FF4F-F6A9-4F80-973C-59C74E3D99AC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E44AE-2548-48F6-BD2D-BDA05F52B42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2C46D3-80D2-4B22-879A-D5A2C295BF13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C9812-846E-4714-8FCF-13697F21F1D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5D662F-A5BC-4B04-9023-F607B59D2E51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FCB91-4E04-4410-9C7F-8180A3E59F3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fld id="{C22AD9B4-BBE3-415D-A1A4-69A067D5DF0F}" type="datetime1">
              <a:rPr lang="zh-TW" altLang="en-US" smtClean="0"/>
              <a:pPr/>
              <a:t>2017/10/22</a:t>
            </a:fld>
            <a:endParaRPr lang="en-US" altLang="zh-TW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endParaRPr lang="en-US" altLang="zh-TW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fld id="{C1086479-D79A-4882-9314-C08B3E969BE0}" type="slidenum">
              <a:rPr lang="zh-TW" altLang="en-US"/>
              <a:pPr/>
              <a:t>‹#›</a:t>
            </a:fld>
            <a:endParaRPr lang="en-US" altLang="zh-TW"/>
          </a:p>
        </p:txBody>
      </p:sp>
      <p:grpSp>
        <p:nvGrpSpPr>
          <p:cNvPr id="20378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37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EB9F024-50B5-4813-B511-673DB970C1D4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476672"/>
            <a:ext cx="7200800" cy="2304256"/>
          </a:xfrm>
        </p:spPr>
        <p:txBody>
          <a:bodyPr/>
          <a:lstStyle/>
          <a:p>
            <a:r>
              <a:rPr lang="zh-TW" altLang="en-US" sz="2800" dirty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>
                <a:solidFill>
                  <a:srgbClr val="660066"/>
                </a:solidFill>
                <a:latin typeface="+mn-lt"/>
              </a:rPr>
              <a:t>  </a:t>
            </a:r>
            <a:r>
              <a:rPr lang="en-US" altLang="zh-TW" sz="6000" dirty="0" smtClean="0">
                <a:solidFill>
                  <a:srgbClr val="660066"/>
                </a:solidFill>
                <a:latin typeface="+mn-lt"/>
              </a:rPr>
              <a:t>05 </a:t>
            </a:r>
            <a:br>
              <a:rPr lang="en-US" altLang="zh-TW" sz="60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6000" dirty="0" smtClean="0">
                <a:solidFill>
                  <a:srgbClr val="660066"/>
                </a:solidFill>
                <a:latin typeface="+mn-lt"/>
              </a:rPr>
              <a:t>合作障礙與克服</a:t>
            </a:r>
            <a:endParaRPr lang="en-US" altLang="zh-TW" sz="6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06851" name="內容版面配置區 2"/>
          <p:cNvSpPr>
            <a:spLocks/>
          </p:cNvSpPr>
          <p:nvPr/>
        </p:nvSpPr>
        <p:spPr bwMode="auto">
          <a:xfrm>
            <a:off x="2123728" y="4437112"/>
            <a:ext cx="511256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latin typeface="+mn-lt"/>
              </a:rPr>
              <a:t>黃春興  </a:t>
            </a:r>
          </a:p>
          <a:p>
            <a:pPr marL="609600" indent="-6096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TW" sz="2800" dirty="0" smtClean="0">
                <a:latin typeface="+mn-lt"/>
              </a:rPr>
              <a:t>cshwang@mx.nthu.edu.tw</a:t>
            </a:r>
            <a:endParaRPr lang="en-US" altLang="zh-TW" sz="2800" dirty="0">
              <a:latin typeface="+mn-lt"/>
            </a:endParaRPr>
          </a:p>
          <a:p>
            <a:pPr marL="609600" indent="-6096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2800" dirty="0">
              <a:latin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3528" y="18864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zh-TW" altLang="en-US" sz="2400" kern="0" dirty="0" smtClean="0">
                <a:solidFill>
                  <a:srgbClr val="135322"/>
                </a:solidFill>
                <a:latin typeface="Arial"/>
                <a:ea typeface="新細明體"/>
                <a:cs typeface="+mj-cs"/>
              </a:rPr>
              <a:t>經濟學</a:t>
            </a:r>
            <a:endParaRPr lang="zh-TW" altLang="en-US" sz="2400" dirty="0">
              <a:solidFill>
                <a:srgbClr val="13532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3E43-FA41-4A9F-BC9B-9C79C7F7A515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7561014" cy="863873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囚犯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困境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268413"/>
            <a:ext cx="8208963" cy="3744912"/>
          </a:xfrm>
        </p:spPr>
        <p:txBody>
          <a:bodyPr/>
          <a:lstStyle/>
          <a:p>
            <a:pPr marL="571500" indent="-571500"/>
            <a:r>
              <a:rPr lang="zh-TW" altLang="en-US" sz="2800" dirty="0"/>
              <a:t>檢察官</a:t>
            </a:r>
            <a:r>
              <a:rPr lang="zh-TW" altLang="en-US" sz="2800" dirty="0" smtClean="0"/>
              <a:t>吳高確定</a:t>
            </a:r>
            <a:r>
              <a:rPr lang="zh-TW" altLang="en-US" sz="2800" dirty="0"/>
              <a:t>大明與建國確實犯罪，卻苦於証據難覓。</a:t>
            </a:r>
          </a:p>
          <a:p>
            <a:pPr marL="571500" indent="-571500"/>
            <a:r>
              <a:rPr lang="zh-TW" altLang="en-US" sz="2800" dirty="0"/>
              <a:t>在分別偵訊時，他告訴嫌犯：</a:t>
            </a:r>
          </a:p>
          <a:p>
            <a:pPr marL="839788" lvl="1" indent="-495300">
              <a:buSzPct val="95000"/>
              <a:buFont typeface="Wingdings" pitchFamily="2" charset="2"/>
              <a:buAutoNum type="circleNumWdWhitePlain"/>
            </a:pPr>
            <a:r>
              <a:rPr lang="zh-TW" altLang="en-US" sz="2400" dirty="0"/>
              <a:t>如果兩人都不招，都將被輕罪起訴；</a:t>
            </a:r>
          </a:p>
          <a:p>
            <a:pPr marL="839788" lvl="1" indent="-495300">
              <a:buSzPct val="95000"/>
              <a:buFont typeface="Wingdings" pitchFamily="2" charset="2"/>
              <a:buAutoNum type="circleNumWdWhitePlain"/>
            </a:pPr>
            <a:r>
              <a:rPr lang="zh-TW" altLang="en-US" sz="2400" dirty="0"/>
              <a:t>如果兩人都招，都將被中罪起訴；</a:t>
            </a:r>
          </a:p>
          <a:p>
            <a:pPr marL="839788" lvl="1" indent="-495300">
              <a:buSzPct val="95000"/>
              <a:buFont typeface="Wingdings" pitchFamily="2" charset="2"/>
              <a:buAutoNum type="circleNumWdWhitePlain"/>
            </a:pPr>
            <a:r>
              <a:rPr lang="zh-TW" altLang="en-US" sz="2400" dirty="0"/>
              <a:t>如果一人招供而另一人不招，將以極輕罪起訴招供者，而以重罪起訴不招供者。</a:t>
            </a:r>
          </a:p>
        </p:txBody>
      </p:sp>
      <p:graphicFrame>
        <p:nvGraphicFramePr>
          <p:cNvPr id="419885" name="Group 45"/>
          <p:cNvGraphicFramePr>
            <a:graphicFrameLocks noGrp="1"/>
          </p:cNvGraphicFramePr>
          <p:nvPr>
            <p:ph sz="half" idx="2"/>
          </p:nvPr>
        </p:nvGraphicFramePr>
        <p:xfrm>
          <a:off x="971600" y="4437112"/>
          <a:ext cx="7632849" cy="2072323"/>
        </p:xfrm>
        <a:graphic>
          <a:graphicData uri="http://schemas.openxmlformats.org/drawingml/2006/table">
            <a:tbl>
              <a:tblPr/>
              <a:tblGrid>
                <a:gridCol w="1444066"/>
                <a:gridCol w="1787891"/>
                <a:gridCol w="1856656"/>
                <a:gridCol w="2544236"/>
              </a:tblGrid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建國 </a:t>
                      </a: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的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策略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招供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不遵守招供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大明</a:t>
                      </a: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招供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(2, 2)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(4, 1)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的策 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不招供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(1, 4)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(3,3 )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30A7-DA0B-4E58-BF43-1BBC07B7776C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1.8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主宰策略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84784"/>
            <a:ext cx="7704856" cy="3384078"/>
          </a:xfrm>
        </p:spPr>
        <p:txBody>
          <a:bodyPr/>
          <a:lstStyle/>
          <a:p>
            <a:pPr marL="495300" indent="-495300">
              <a:lnSpc>
                <a:spcPct val="120000"/>
              </a:lnSpc>
            </a:pPr>
            <a:r>
              <a:rPr lang="zh-TW" altLang="en-US" sz="2800" dirty="0"/>
              <a:t>就建國而言，他不知道大明是否會招供：</a:t>
            </a:r>
          </a:p>
          <a:p>
            <a:pPr marL="858838" lvl="1" indent="-51435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/>
              <a:t>如果大明招供，他最好也招供（</a:t>
            </a:r>
            <a:r>
              <a:rPr lang="en-US" altLang="zh-TW" sz="2800" dirty="0"/>
              <a:t>2&gt;1)</a:t>
            </a:r>
            <a:r>
              <a:rPr lang="zh-TW" altLang="en-US" sz="2800" dirty="0"/>
              <a:t>；</a:t>
            </a:r>
          </a:p>
          <a:p>
            <a:pPr marL="858838" lvl="1" indent="-51435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/>
              <a:t>如果大明不招，他最好還是招供（</a:t>
            </a:r>
            <a:r>
              <a:rPr lang="en-US" altLang="zh-TW" sz="2800" dirty="0"/>
              <a:t>4&gt;3)</a:t>
            </a:r>
            <a:r>
              <a:rPr lang="zh-TW" altLang="en-US" sz="2800" dirty="0"/>
              <a:t>。</a:t>
            </a:r>
          </a:p>
          <a:p>
            <a:pPr marL="495300" indent="-495300">
              <a:lnSpc>
                <a:spcPct val="120000"/>
              </a:lnSpc>
            </a:pPr>
            <a:r>
              <a:rPr lang="zh-TW" altLang="en-US" sz="3200" dirty="0"/>
              <a:t>不論大明會招供也好，不招也好，建國最好的策略都是招供。</a:t>
            </a:r>
          </a:p>
        </p:txBody>
      </p:sp>
      <p:sp>
        <p:nvSpPr>
          <p:cNvPr id="423940" name="Rectangle 4"/>
          <p:cNvSpPr>
            <a:spLocks noChangeArrowheads="1"/>
          </p:cNvSpPr>
          <p:nvPr/>
        </p:nvSpPr>
        <p:spPr bwMode="auto">
          <a:xfrm>
            <a:off x="4572000" y="4868863"/>
            <a:ext cx="3992563" cy="15652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 eaLnBrk="0" hangingPunct="0"/>
            <a:r>
              <a:rPr lang="zh-TW" altLang="en-US" sz="2400" b="1" dirty="0">
                <a:latin typeface="+mn-lt"/>
                <a:ea typeface="+mn-ea"/>
              </a:rPr>
              <a:t>          </a:t>
            </a:r>
            <a:r>
              <a:rPr lang="zh-TW" altLang="en-US" sz="2400" b="1" dirty="0" smtClean="0">
                <a:latin typeface="+mn-lt"/>
                <a:ea typeface="+mn-ea"/>
              </a:rPr>
              <a:t>            </a:t>
            </a:r>
            <a:r>
              <a:rPr lang="zh-TW" altLang="en-US" sz="2400" b="1" dirty="0">
                <a:latin typeface="+mn-lt"/>
                <a:ea typeface="+mn-ea"/>
              </a:rPr>
              <a:t>建國</a:t>
            </a:r>
          </a:p>
          <a:p>
            <a:pPr algn="just" eaLnBrk="0" hangingPunct="0"/>
            <a:r>
              <a:rPr lang="zh-TW" altLang="en-US" sz="2400" b="1" dirty="0">
                <a:latin typeface="+mn-lt"/>
                <a:ea typeface="+mn-ea"/>
              </a:rPr>
              <a:t>       </a:t>
            </a:r>
            <a:r>
              <a:rPr lang="zh-TW" altLang="en-US" sz="2400" b="1" dirty="0" smtClean="0">
                <a:latin typeface="+mn-lt"/>
                <a:ea typeface="+mn-ea"/>
              </a:rPr>
              <a:t>              招     不</a:t>
            </a:r>
            <a:r>
              <a:rPr lang="zh-TW" altLang="en-US" sz="2400" b="1" dirty="0">
                <a:latin typeface="+mn-lt"/>
                <a:ea typeface="+mn-ea"/>
              </a:rPr>
              <a:t>招</a:t>
            </a:r>
          </a:p>
          <a:p>
            <a:pPr algn="just" eaLnBrk="0" hangingPunct="0"/>
            <a:r>
              <a:rPr lang="zh-TW" altLang="en-US" sz="2400" b="1" dirty="0" smtClean="0">
                <a:latin typeface="+mn-lt"/>
                <a:ea typeface="+mn-ea"/>
              </a:rPr>
              <a:t>大        招    </a:t>
            </a:r>
            <a:r>
              <a:rPr lang="en-US" altLang="zh-TW" sz="2400" b="1" dirty="0">
                <a:latin typeface="+mn-lt"/>
                <a:ea typeface="+mn-ea"/>
              </a:rPr>
              <a:t>(2,</a:t>
            </a:r>
            <a:r>
              <a:rPr lang="en-US" altLang="zh-TW" sz="2400" b="1" dirty="0">
                <a:solidFill>
                  <a:srgbClr val="FF3399"/>
                </a:solidFill>
                <a:latin typeface="+mn-lt"/>
                <a:ea typeface="+mn-ea"/>
              </a:rPr>
              <a:t>2</a:t>
            </a:r>
            <a:r>
              <a:rPr lang="en-US" altLang="zh-TW" sz="2400" b="1" dirty="0">
                <a:latin typeface="+mn-lt"/>
                <a:ea typeface="+mn-ea"/>
              </a:rPr>
              <a:t>) </a:t>
            </a:r>
            <a:r>
              <a:rPr lang="en-US" altLang="zh-TW" sz="2400" b="1" dirty="0" smtClean="0">
                <a:latin typeface="+mn-lt"/>
                <a:ea typeface="+mn-ea"/>
              </a:rPr>
              <a:t>   </a:t>
            </a:r>
            <a:r>
              <a:rPr lang="en-US" altLang="zh-TW" sz="2400" b="1" dirty="0">
                <a:latin typeface="+mn-lt"/>
                <a:ea typeface="+mn-ea"/>
              </a:rPr>
              <a:t>(4,</a:t>
            </a:r>
            <a:r>
              <a:rPr lang="en-US" altLang="zh-TW" sz="2400" b="1" dirty="0">
                <a:solidFill>
                  <a:srgbClr val="FF3399"/>
                </a:solidFill>
                <a:latin typeface="+mn-lt"/>
                <a:ea typeface="+mn-ea"/>
              </a:rPr>
              <a:t>1</a:t>
            </a:r>
            <a:r>
              <a:rPr lang="en-US" altLang="zh-TW" sz="2400" b="1" dirty="0">
                <a:latin typeface="+mn-lt"/>
                <a:ea typeface="+mn-ea"/>
              </a:rPr>
              <a:t>)</a:t>
            </a:r>
          </a:p>
          <a:p>
            <a:pPr algn="just" eaLnBrk="0" hangingPunct="0"/>
            <a:r>
              <a:rPr lang="zh-TW" altLang="en-US" sz="2400" b="1" dirty="0">
                <a:latin typeface="+mn-lt"/>
                <a:ea typeface="+mn-ea"/>
              </a:rPr>
              <a:t>明 </a:t>
            </a:r>
            <a:r>
              <a:rPr lang="zh-TW" altLang="en-US" sz="2400" b="1" dirty="0" smtClean="0">
                <a:latin typeface="+mn-lt"/>
                <a:ea typeface="+mn-ea"/>
              </a:rPr>
              <a:t>    不招   </a:t>
            </a:r>
            <a:r>
              <a:rPr lang="en-US" altLang="zh-TW" sz="2400" b="1" dirty="0">
                <a:latin typeface="+mn-lt"/>
                <a:ea typeface="+mn-ea"/>
              </a:rPr>
              <a:t>(1,4) </a:t>
            </a:r>
            <a:r>
              <a:rPr lang="en-US" altLang="zh-TW" sz="2400" b="1" dirty="0" smtClean="0">
                <a:latin typeface="+mn-lt"/>
                <a:ea typeface="+mn-ea"/>
              </a:rPr>
              <a:t>   </a:t>
            </a:r>
            <a:r>
              <a:rPr lang="en-US" altLang="zh-TW" sz="2400" b="1" dirty="0">
                <a:latin typeface="+mn-lt"/>
                <a:ea typeface="+mn-ea"/>
              </a:rPr>
              <a:t>(3,3)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1195-869B-4B71-9D89-FAA5D2D77BDF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1.9</a:t>
            </a:r>
            <a:r>
              <a:rPr lang="zh-TW" altLang="en-US" sz="4000" dirty="0" smtClean="0">
                <a:solidFill>
                  <a:srgbClr val="660066"/>
                </a:solidFill>
              </a:rPr>
              <a:t>  </a:t>
            </a:r>
            <a:r>
              <a:rPr lang="zh-TW" altLang="en-US" sz="4000" dirty="0" smtClean="0">
                <a:solidFill>
                  <a:srgbClr val="660066"/>
                </a:solidFill>
              </a:rPr>
              <a:t>賽局均衡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002587" cy="32226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dirty="0"/>
              <a:t>由於報償表對稱，同樣地，不論建國招還是不招，大明最好的策略都是招供。</a:t>
            </a:r>
          </a:p>
          <a:p>
            <a:pPr>
              <a:lnSpc>
                <a:spcPct val="130000"/>
              </a:lnSpc>
            </a:pPr>
            <a:r>
              <a:rPr lang="zh-TW" altLang="en-US" sz="2800" dirty="0"/>
              <a:t>在此情況下，大明與建國分別只會預期對方招供。「兩人都招供」是這個賽</a:t>
            </a:r>
            <a:r>
              <a:rPr lang="zh-TW" altLang="en-US" sz="2800" dirty="0" smtClean="0"/>
              <a:t>局的均衡。</a:t>
            </a:r>
            <a:endParaRPr lang="zh-TW" altLang="en-US" sz="2800" dirty="0"/>
          </a:p>
          <a:p>
            <a:pPr>
              <a:lnSpc>
                <a:spcPct val="130000"/>
              </a:lnSpc>
            </a:pPr>
            <a:r>
              <a:rPr lang="zh-TW" altLang="en-US" sz="2800" dirty="0"/>
              <a:t>不能確實執行事前約定也會造成合作的障礙。</a:t>
            </a: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5076825" y="4941888"/>
            <a:ext cx="3416300" cy="15652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 eaLnBrk="0" hangingPunct="0"/>
            <a:r>
              <a:rPr lang="zh-TW" altLang="en-US" sz="2400" b="1">
                <a:latin typeface="全真海報體" pitchFamily="49" charset="-120"/>
                <a:ea typeface="全真海報體" pitchFamily="49" charset="-120"/>
              </a:rPr>
              <a:t>           建國</a:t>
            </a:r>
          </a:p>
          <a:p>
            <a:pPr algn="just" eaLnBrk="0" hangingPunct="0"/>
            <a:r>
              <a:rPr lang="zh-TW" altLang="en-US" sz="2400" b="1">
                <a:latin typeface="全真海報體" pitchFamily="49" charset="-120"/>
                <a:ea typeface="全真海報體" pitchFamily="49" charset="-120"/>
              </a:rPr>
              <a:t>         招   不招</a:t>
            </a:r>
          </a:p>
          <a:p>
            <a:pPr algn="just" eaLnBrk="0" hangingPunct="0"/>
            <a:r>
              <a:rPr lang="zh-TW" altLang="en-US" sz="2400" b="1">
                <a:latin typeface="全真海報體" pitchFamily="49" charset="-120"/>
                <a:ea typeface="全真海報體" pitchFamily="49" charset="-120"/>
              </a:rPr>
              <a:t>大  招  </a:t>
            </a:r>
            <a:r>
              <a:rPr lang="en-US" altLang="zh-TW" sz="2400" b="1">
                <a:latin typeface="全真海報體" pitchFamily="49" charset="-120"/>
                <a:ea typeface="全真海報體" pitchFamily="49" charset="-120"/>
              </a:rPr>
              <a:t>(</a:t>
            </a:r>
            <a:r>
              <a:rPr lang="en-US" altLang="zh-TW" sz="2400" b="1">
                <a:solidFill>
                  <a:srgbClr val="FF3399"/>
                </a:solidFill>
                <a:latin typeface="全真海報體" pitchFamily="49" charset="-120"/>
                <a:ea typeface="全真海報體" pitchFamily="49" charset="-120"/>
              </a:rPr>
              <a:t>2</a:t>
            </a:r>
            <a:r>
              <a:rPr lang="en-US" altLang="zh-TW" sz="2400" b="1">
                <a:latin typeface="全真海報體" pitchFamily="49" charset="-120"/>
                <a:ea typeface="全真海報體" pitchFamily="49" charset="-120"/>
              </a:rPr>
              <a:t>,2)  (4,1)</a:t>
            </a:r>
          </a:p>
          <a:p>
            <a:pPr algn="just" eaLnBrk="0" hangingPunct="0"/>
            <a:r>
              <a:rPr lang="zh-TW" altLang="en-US" sz="2400" b="1">
                <a:latin typeface="全真海報體" pitchFamily="49" charset="-120"/>
                <a:ea typeface="全真海報體" pitchFamily="49" charset="-120"/>
              </a:rPr>
              <a:t>明 不招 </a:t>
            </a:r>
            <a:r>
              <a:rPr lang="en-US" altLang="zh-TW" sz="2400" b="1">
                <a:latin typeface="全真海報體" pitchFamily="49" charset="-120"/>
                <a:ea typeface="全真海報體" pitchFamily="49" charset="-120"/>
              </a:rPr>
              <a:t>(</a:t>
            </a:r>
            <a:r>
              <a:rPr lang="en-US" altLang="zh-TW" sz="2400" b="1">
                <a:solidFill>
                  <a:srgbClr val="FF3399"/>
                </a:solidFill>
                <a:latin typeface="全真海報體" pitchFamily="49" charset="-120"/>
                <a:ea typeface="全真海報體" pitchFamily="49" charset="-120"/>
              </a:rPr>
              <a:t>1</a:t>
            </a:r>
            <a:r>
              <a:rPr lang="en-US" altLang="zh-TW" sz="2400" b="1">
                <a:latin typeface="全真海報體" pitchFamily="49" charset="-120"/>
                <a:ea typeface="全真海報體" pitchFamily="49" charset="-120"/>
              </a:rPr>
              <a:t>,4)  (3,3)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C3BF8-A837-46C3-9047-C202DD6A0256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7543800" cy="88609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1.10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囚犯困境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之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例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二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：養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蝦戶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3068960"/>
            <a:ext cx="4536504" cy="252028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dirty="0" smtClean="0"/>
              <a:t>當</a:t>
            </a:r>
            <a:r>
              <a:rPr lang="zh-TW" altLang="en-US" sz="2800" dirty="0"/>
              <a:t>對方遵守協議時，自己不遵守協議的利益更大。儘管達成協議，在幾乎不可能監督下，他們都自利地抽取地下水。</a:t>
            </a:r>
          </a:p>
        </p:txBody>
      </p:sp>
      <p:sp>
        <p:nvSpPr>
          <p:cNvPr id="421892" name="Rectangle 4"/>
          <p:cNvSpPr>
            <a:spLocks noChangeArrowheads="1"/>
          </p:cNvSpPr>
          <p:nvPr/>
        </p:nvSpPr>
        <p:spPr bwMode="auto">
          <a:xfrm>
            <a:off x="5220072" y="3861048"/>
            <a:ext cx="3127375" cy="2003425"/>
          </a:xfrm>
          <a:prstGeom prst="rect">
            <a:avLst/>
          </a:prstGeom>
          <a:noFill/>
          <a:ln w="12700">
            <a:solidFill>
              <a:srgbClr val="990066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     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        海</a:t>
            </a: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華</a:t>
            </a:r>
          </a:p>
          <a:p>
            <a:pPr eaLnBrk="0" hangingPunct="0">
              <a:lnSpc>
                <a:spcPct val="130000"/>
              </a:lnSpc>
            </a:pP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	 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 </a:t>
            </a:r>
            <a:r>
              <a:rPr lang="zh-TW" altLang="en-US" sz="2400" b="1" dirty="0" smtClean="0">
                <a:solidFill>
                  <a:srgbClr val="336600"/>
                </a:solidFill>
                <a:latin typeface="+mn-lt"/>
                <a:ea typeface="全真顏體" pitchFamily="49" charset="-120"/>
              </a:rPr>
              <a:t>抽</a:t>
            </a:r>
            <a:r>
              <a:rPr lang="zh-TW" altLang="en-US" sz="2400" b="1" dirty="0">
                <a:solidFill>
                  <a:srgbClr val="336600"/>
                </a:solidFill>
                <a:latin typeface="+mn-lt"/>
                <a:ea typeface="全真顏體" pitchFamily="49" charset="-120"/>
              </a:rPr>
              <a:t>	</a:t>
            </a:r>
            <a:r>
              <a:rPr lang="zh-TW" altLang="en-US" sz="2400" b="1" dirty="0" smtClean="0">
                <a:solidFill>
                  <a:srgbClr val="336600"/>
                </a:solidFill>
                <a:latin typeface="+mn-lt"/>
                <a:ea typeface="全真顏體" pitchFamily="49" charset="-120"/>
              </a:rPr>
              <a:t>   </a:t>
            </a:r>
            <a:r>
              <a:rPr lang="zh-TW" altLang="en-US" sz="2400" b="1" dirty="0">
                <a:solidFill>
                  <a:srgbClr val="336600"/>
                </a:solidFill>
                <a:latin typeface="+mn-lt"/>
                <a:ea typeface="全真顏體" pitchFamily="49" charset="-120"/>
              </a:rPr>
              <a:t>不抽</a:t>
            </a:r>
            <a:endParaRPr lang="zh-TW" altLang="en-US" sz="2400" b="1" dirty="0">
              <a:solidFill>
                <a:srgbClr val="990066"/>
              </a:solidFill>
              <a:latin typeface="+mn-lt"/>
              <a:ea typeface="全真海報體" pitchFamily="49" charset="-120"/>
            </a:endParaRPr>
          </a:p>
          <a:p>
            <a:pPr eaLnBrk="0" hangingPunct="0">
              <a:lnSpc>
                <a:spcPct val="130000"/>
              </a:lnSpc>
            </a:pP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洋</a:t>
            </a: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顏體" pitchFamily="49" charset="-120"/>
              </a:rPr>
              <a:t>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顏體" pitchFamily="49" charset="-120"/>
              </a:rPr>
              <a:t>  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</a:t>
            </a:r>
            <a:r>
              <a:rPr lang="zh-TW" altLang="en-US" sz="2400" b="1" dirty="0" smtClean="0">
                <a:solidFill>
                  <a:srgbClr val="336600"/>
                </a:solidFill>
                <a:latin typeface="+mn-lt"/>
                <a:ea typeface="全真顏體" pitchFamily="49" charset="-120"/>
              </a:rPr>
              <a:t>抽   </a:t>
            </a:r>
            <a:r>
              <a:rPr lang="en-US" altLang="zh-TW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(</a:t>
            </a:r>
            <a:r>
              <a:rPr lang="en-US" altLang="zh-TW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2,2</a:t>
            </a:r>
            <a:r>
              <a:rPr lang="en-US" altLang="zh-TW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)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</a:t>
            </a:r>
            <a:r>
              <a:rPr lang="en-US" altLang="zh-TW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</a:t>
            </a:r>
            <a:r>
              <a:rPr lang="en-US" altLang="zh-TW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(4,1)</a:t>
            </a:r>
          </a:p>
          <a:p>
            <a:pPr eaLnBrk="0" hangingPunct="0">
              <a:lnSpc>
                <a:spcPct val="130000"/>
              </a:lnSpc>
            </a:pP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明 </a:t>
            </a:r>
            <a:r>
              <a:rPr lang="zh-TW" altLang="en-US" sz="2400" b="1" dirty="0">
                <a:solidFill>
                  <a:srgbClr val="336600"/>
                </a:solidFill>
                <a:latin typeface="+mn-lt"/>
                <a:ea typeface="全真顏體" pitchFamily="49" charset="-120"/>
              </a:rPr>
              <a:t>不抽</a:t>
            </a:r>
            <a:r>
              <a:rPr lang="zh-TW" altLang="en-US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</a:t>
            </a:r>
            <a:r>
              <a:rPr lang="en-US" altLang="zh-TW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(</a:t>
            </a:r>
            <a:r>
              <a:rPr lang="en-US" altLang="zh-TW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1,4) </a:t>
            </a:r>
            <a:r>
              <a:rPr lang="zh-TW" altLang="en-US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  </a:t>
            </a:r>
            <a:r>
              <a:rPr lang="en-US" altLang="zh-TW" sz="2400" b="1" dirty="0" smtClean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(</a:t>
            </a:r>
            <a:r>
              <a:rPr lang="en-US" altLang="zh-TW" sz="2400" b="1" dirty="0">
                <a:solidFill>
                  <a:srgbClr val="990066"/>
                </a:solidFill>
                <a:latin typeface="+mn-lt"/>
                <a:ea typeface="全真海報體" pitchFamily="49" charset="-120"/>
              </a:rPr>
              <a:t>3,3)</a:t>
            </a:r>
          </a:p>
        </p:txBody>
      </p:sp>
      <p:sp>
        <p:nvSpPr>
          <p:cNvPr id="6" name="矩形 5"/>
          <p:cNvSpPr/>
          <p:nvPr/>
        </p:nvSpPr>
        <p:spPr>
          <a:xfrm>
            <a:off x="539552" y="1484784"/>
            <a:ext cx="8136904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0000"/>
              </a:lnSpc>
              <a:spcBef>
                <a:spcPct val="20000"/>
              </a:spcBef>
              <a:buClr>
                <a:srgbClr val="330066"/>
              </a:buClr>
              <a:buSzPct val="70000"/>
              <a:buFont typeface="Wingdings" pitchFamily="2" charset="2"/>
              <a:buChar char="l"/>
            </a:pPr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海華不抽地下水，仍無法保證地層不會下陷。於是，不論洋明的行為，海華只要抽地下水的邊際利潤大過海水倒灌的邊際損失，就會抽取地下水。</a:t>
            </a:r>
            <a:endParaRPr lang="zh-TW" altLang="en-US" sz="2800" kern="0" dirty="0">
              <a:solidFill>
                <a:srgbClr val="000000"/>
              </a:solidFill>
              <a:latin typeface="Arial"/>
              <a:ea typeface="新細明體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C85E-924D-4E52-BF5B-3A005806C9F9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ea typeface="+mn-ea"/>
              </a:rPr>
              <a:t>1.11  </a:t>
            </a:r>
            <a:r>
              <a:rPr lang="zh-TW" altLang="en-US" sz="4000" dirty="0" smtClean="0">
                <a:solidFill>
                  <a:srgbClr val="660066"/>
                </a:solidFill>
                <a:ea typeface="+mn-ea"/>
              </a:rPr>
              <a:t>長期</a:t>
            </a:r>
            <a:r>
              <a:rPr lang="zh-TW" altLang="en-US" sz="4000" dirty="0">
                <a:solidFill>
                  <a:srgbClr val="660066"/>
                </a:solidFill>
                <a:ea typeface="+mn-ea"/>
              </a:rPr>
              <a:t>的信任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353176" cy="5040313"/>
          </a:xfrm>
        </p:spPr>
        <p:txBody>
          <a:bodyPr/>
          <a:lstStyle/>
          <a:p>
            <a:pPr marL="571500" indent="-571500">
              <a:lnSpc>
                <a:spcPct val="150000"/>
              </a:lnSpc>
            </a:pPr>
            <a:r>
              <a:rPr lang="zh-TW" altLang="en-US" sz="2800" dirty="0">
                <a:latin typeface="新細明體" pitchFamily="18" charset="-120"/>
              </a:rPr>
              <a:t>如果兩</a:t>
            </a:r>
            <a:r>
              <a:rPr lang="zh-TW" altLang="en-US" sz="2800" dirty="0" smtClean="0">
                <a:latin typeface="新細明體" pitchFamily="18" charset="-120"/>
              </a:rPr>
              <a:t>人是長期的</a:t>
            </a:r>
            <a:r>
              <a:rPr lang="zh-TW" altLang="en-US" sz="2800" dirty="0">
                <a:latin typeface="新細明體" pitchFamily="18" charset="-120"/>
              </a:rPr>
              <a:t>合作</a:t>
            </a:r>
            <a:r>
              <a:rPr lang="zh-TW" altLang="en-US" sz="2800" dirty="0" smtClean="0">
                <a:latin typeface="新細明體" pitchFamily="18" charset="-120"/>
              </a:rPr>
              <a:t>計劃，不信任</a:t>
            </a:r>
            <a:r>
              <a:rPr lang="zh-TW" altLang="en-US" sz="2800" dirty="0" smtClean="0">
                <a:latin typeface="新細明體" pitchFamily="18" charset="-120"/>
              </a:rPr>
              <a:t>問題不</a:t>
            </a:r>
            <a:r>
              <a:rPr lang="zh-TW" altLang="en-US" sz="2800" dirty="0" smtClean="0">
                <a:latin typeface="新細明體" pitchFamily="18" charset="-120"/>
              </a:rPr>
              <a:t>復存在：</a:t>
            </a:r>
            <a:endParaRPr lang="zh-TW" altLang="en-US" sz="2800" dirty="0">
              <a:latin typeface="新細明體" pitchFamily="18" charset="-120"/>
            </a:endParaRPr>
          </a:p>
          <a:p>
            <a:pPr marL="839788" lvl="1" indent="-495300">
              <a:lnSpc>
                <a:spcPct val="150000"/>
              </a:lnSpc>
              <a:buSzPct val="85000"/>
              <a:buFont typeface="Wingdings" pitchFamily="2" charset="2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如果</a:t>
            </a:r>
            <a:r>
              <a:rPr lang="zh-TW" altLang="en-US" sz="2400" dirty="0">
                <a:latin typeface="新細明體" pitchFamily="18" charset="-120"/>
              </a:rPr>
              <a:t>今天小黑耍懶，那麼明天小魯也會以耍懶做為報復，於是今天的小黑與小魯在明天的小黑與小魯的報復性懲罰下，便不敢耍懶。</a:t>
            </a:r>
          </a:p>
          <a:p>
            <a:pPr marL="839788" lvl="1" indent="-495300">
              <a:lnSpc>
                <a:spcPct val="150000"/>
              </a:lnSpc>
              <a:buSzPct val="85000"/>
              <a:buFont typeface="Wingdings" pitchFamily="2" charset="2"/>
              <a:buAutoNum type="arabicParenR"/>
            </a:pPr>
            <a:r>
              <a:rPr lang="zh-TW" altLang="en-US" sz="2400" dirty="0">
                <a:latin typeface="新細明體" pitchFamily="18" charset="-120"/>
              </a:rPr>
              <a:t>但最後一天若缺乏有效監督，約定就可能不被遵行。</a:t>
            </a:r>
          </a:p>
          <a:p>
            <a:pPr marL="839788" lvl="1" indent="-495300">
              <a:lnSpc>
                <a:spcPct val="150000"/>
              </a:lnSpc>
              <a:buSzPct val="85000"/>
              <a:buFont typeface="Wingdings" pitchFamily="2" charset="2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台灣</a:t>
            </a:r>
            <a:r>
              <a:rPr lang="zh-TW" altLang="en-US" sz="2400" dirty="0">
                <a:latin typeface="新細明體" pitchFamily="18" charset="-120"/>
              </a:rPr>
              <a:t>的</a:t>
            </a:r>
            <a:r>
              <a:rPr lang="zh-TW" altLang="en-US" sz="2400" dirty="0" smtClean="0">
                <a:latin typeface="新細明體" pitchFamily="18" charset="-120"/>
              </a:rPr>
              <a:t>法律信任度：一</a:t>
            </a:r>
            <a:r>
              <a:rPr lang="zh-TW" altLang="en-US" sz="2400" dirty="0">
                <a:latin typeface="新細明體" pitchFamily="18" charset="-120"/>
              </a:rPr>
              <a:t>審重判，二審減半</a:t>
            </a:r>
            <a:r>
              <a:rPr lang="zh-TW" altLang="en-US" sz="2400" dirty="0" smtClean="0">
                <a:latin typeface="新細明體" pitchFamily="18" charset="-120"/>
              </a:rPr>
              <a:t>，三</a:t>
            </a:r>
            <a:r>
              <a:rPr lang="zh-TW" altLang="en-US" sz="2400" dirty="0">
                <a:latin typeface="新細明體" pitchFamily="18" charset="-120"/>
              </a:rPr>
              <a:t>審豬腳麵線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67544" y="1196752"/>
            <a:ext cx="7776864" cy="510973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55600" indent="-355600" algn="just">
              <a:buFont typeface="Arial" pitchFamily="34" charset="0"/>
              <a:buChar char="•"/>
            </a:pPr>
            <a:r>
              <a:rPr lang="zh-TW" altLang="en-US" sz="2800" dirty="0" smtClean="0">
                <a:solidFill>
                  <a:srgbClr val="FF3399"/>
                </a:solidFill>
                <a:latin typeface="新細明體" pitchFamily="18" charset="-120"/>
              </a:rPr>
              <a:t>情境：</a:t>
            </a:r>
            <a:r>
              <a:rPr lang="zh-TW" altLang="en-US" sz="2800" dirty="0" smtClean="0">
                <a:latin typeface="+mn-ea"/>
                <a:ea typeface="+mn-ea"/>
              </a:rPr>
              <a:t>小</a:t>
            </a:r>
            <a:r>
              <a:rPr lang="zh-TW" altLang="en-US" sz="2800" dirty="0">
                <a:latin typeface="+mn-ea"/>
                <a:ea typeface="+mn-ea"/>
              </a:rPr>
              <a:t>魯與小黑生活</a:t>
            </a:r>
            <a:r>
              <a:rPr lang="zh-TW" altLang="en-US" sz="2800" dirty="0" smtClean="0">
                <a:latin typeface="+mn-ea"/>
                <a:ea typeface="+mn-ea"/>
              </a:rPr>
              <a:t>在小河</a:t>
            </a:r>
            <a:r>
              <a:rPr lang="zh-TW" altLang="en-US" sz="2800" dirty="0">
                <a:latin typeface="+mn-ea"/>
                <a:ea typeface="+mn-ea"/>
              </a:rPr>
              <a:t>的兩岸</a:t>
            </a:r>
            <a:r>
              <a:rPr lang="zh-TW" altLang="en-US" sz="2800" dirty="0" smtClean="0">
                <a:latin typeface="+mn-ea"/>
                <a:ea typeface="+mn-ea"/>
              </a:rPr>
              <a:t>，不</a:t>
            </a:r>
            <a:r>
              <a:rPr lang="zh-TW" altLang="en-US" sz="2800" dirty="0">
                <a:latin typeface="+mn-ea"/>
                <a:ea typeface="+mn-ea"/>
              </a:rPr>
              <a:t>允許對方在未得同意下</a:t>
            </a:r>
            <a:r>
              <a:rPr lang="zh-TW" altLang="en-US" sz="2800" dirty="0" smtClean="0">
                <a:latin typeface="+mn-ea"/>
                <a:ea typeface="+mn-ea"/>
              </a:rPr>
              <a:t>進入其生活區域。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除了交易之外</a:t>
            </a:r>
            <a:r>
              <a:rPr lang="zh-TW" altLang="en-US" sz="2800" dirty="0" smtClean="0">
                <a:latin typeface="+mn-ea"/>
                <a:ea typeface="+mn-ea"/>
              </a:rPr>
              <a:t>，小黑如何消費小魯的梨子？偷竊是</a:t>
            </a:r>
            <a:r>
              <a:rPr lang="zh-TW" altLang="en-US" sz="2800" dirty="0" smtClean="0">
                <a:latin typeface="+mn-ea"/>
                <a:ea typeface="+mn-ea"/>
              </a:rPr>
              <a:t>一種直覺的選擇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355600" indent="-35560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小黑在選擇偷竊前需考慮：</a:t>
            </a:r>
          </a:p>
          <a:p>
            <a:pPr algn="just">
              <a:lnSpc>
                <a:spcPct val="50000"/>
              </a:lnSpc>
              <a:buFont typeface="Arial" pitchFamily="34" charset="0"/>
              <a:buChar char="•"/>
            </a:pPr>
            <a:endParaRPr lang="zh-TW" altLang="en-US" sz="2800" dirty="0" smtClean="0">
              <a:latin typeface="+mn-ea"/>
              <a:ea typeface="+mn-ea"/>
            </a:endParaRPr>
          </a:p>
          <a:p>
            <a:pPr marL="971550" lvl="1" indent="-514350" algn="just"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等待機會渡河、克服小魯設置之障礙、可能與小魯不期而遇並發生搏鬥的傷害與所花費的時間、精力或血汗；</a:t>
            </a:r>
          </a:p>
          <a:p>
            <a:pPr marL="971550" lvl="1" indent="-514350" algn="just"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渡河後採摘梨子、安全運送返回所須付出的時間、精力或血汗。</a:t>
            </a:r>
          </a:p>
          <a:p>
            <a:pPr marL="971550" lvl="1" indent="-514350" algn="just"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他對時間、精力、血汗、水梨與雞肉的喜好。</a:t>
            </a:r>
          </a:p>
          <a:p>
            <a:pPr>
              <a:buFont typeface="Arial" pitchFamily="34" charset="0"/>
              <a:buChar char="•"/>
            </a:pP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3528" y="116632"/>
            <a:ext cx="7499350" cy="1003300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j-cs"/>
              </a:rPr>
              <a:t>2.  </a:t>
            </a:r>
            <a:r>
              <a:rPr lang="zh-TW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緊張關係</a:t>
            </a:r>
            <a:endParaRPr kumimoji="1" lang="zh-TW" alt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6BE44AE-2548-48F6-BD2D-BDA05F52B421}" type="slidenum">
              <a:rPr lang="zh-TW" altLang="en-US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11560" y="1268760"/>
            <a:ext cx="7344816" cy="413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lnSpc>
                <a:spcPct val="11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+mn-ea"/>
                <a:ea typeface="+mn-ea"/>
              </a:rPr>
              <a:t>小魯知道</a:t>
            </a:r>
            <a:r>
              <a:rPr lang="zh-TW" altLang="en-US" sz="2800" dirty="0">
                <a:latin typeface="+mn-ea"/>
                <a:ea typeface="+mn-ea"/>
              </a:rPr>
              <a:t>小黑會偷竊他的水梨</a:t>
            </a:r>
            <a:r>
              <a:rPr lang="zh-TW" altLang="en-US" sz="2800" dirty="0" smtClean="0">
                <a:latin typeface="+mn-ea"/>
                <a:ea typeface="+mn-ea"/>
              </a:rPr>
              <a:t>。為了減少遭竊損失，他在</a:t>
            </a:r>
            <a:r>
              <a:rPr lang="zh-TW" altLang="en-US" sz="2800" dirty="0">
                <a:latin typeface="+mn-ea"/>
                <a:ea typeface="+mn-ea"/>
              </a:rPr>
              <a:t>河岸加設障礙物、養幾</a:t>
            </a:r>
            <a:r>
              <a:rPr lang="zh-TW" altLang="en-US" sz="2800" dirty="0" smtClean="0">
                <a:latin typeface="+mn-ea"/>
                <a:ea typeface="+mn-ea"/>
              </a:rPr>
              <a:t>隻獒</a:t>
            </a:r>
            <a:r>
              <a:rPr lang="zh-TW" altLang="en-US" sz="2800" dirty="0">
                <a:latin typeface="+mn-ea"/>
                <a:ea typeface="+mn-ea"/>
              </a:rPr>
              <a:t>犬</a:t>
            </a:r>
            <a:r>
              <a:rPr lang="zh-TW" altLang="en-US" sz="2800" dirty="0" smtClean="0">
                <a:latin typeface="+mn-ea"/>
                <a:ea typeface="+mn-ea"/>
              </a:rPr>
              <a:t>、夜裡</a:t>
            </a:r>
            <a:r>
              <a:rPr lang="zh-TW" altLang="en-US" sz="2800" dirty="0">
                <a:latin typeface="+mn-ea"/>
                <a:ea typeface="+mn-ea"/>
              </a:rPr>
              <a:t>巡視</a:t>
            </a:r>
            <a:r>
              <a:rPr lang="zh-TW" altLang="en-US" sz="2800" dirty="0" smtClean="0">
                <a:latin typeface="+mn-ea"/>
                <a:ea typeface="+mn-ea"/>
              </a:rPr>
              <a:t>果園。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lnSpc>
                <a:spcPct val="11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+mn-ea"/>
                <a:ea typeface="+mn-ea"/>
              </a:rPr>
              <a:t>小魯的防禦成本包括：</a:t>
            </a:r>
          </a:p>
          <a:p>
            <a:pPr marL="971550" lvl="1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從事防禦時所直接帶來的不快或效用損失；</a:t>
            </a:r>
          </a:p>
          <a:p>
            <a:pPr marL="971550" lvl="1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從事防禦時因水梨生產減少所帶來的效用損失。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514350" indent="-514350" algn="just">
              <a:lnSpc>
                <a:spcPct val="11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+mn-ea"/>
                <a:ea typeface="+mn-ea"/>
              </a:rPr>
              <a:t>當偷竊的威脅存在時，小魯連獨立生活下的效用都無法達成。</a:t>
            </a:r>
          </a:p>
          <a:p>
            <a:pPr marL="514350" indent="-514350" algn="just">
              <a:lnSpc>
                <a:spcPct val="90000"/>
              </a:lnSpc>
              <a:buFont typeface="Arial" pitchFamily="34" charset="0"/>
              <a:buChar char="•"/>
            </a:pP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16</a:t>
            </a:fld>
            <a:endParaRPr lang="en-US" altLang="zh-TW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122238"/>
            <a:ext cx="7499350" cy="93049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2.1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防禦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/>
          </p:cNvGraphicFramePr>
          <p:nvPr/>
        </p:nvGraphicFramePr>
        <p:xfrm>
          <a:off x="4427984" y="692696"/>
          <a:ext cx="4535487" cy="5805487"/>
        </p:xfrm>
        <a:graphic>
          <a:graphicData uri="http://schemas.openxmlformats.org/presentationml/2006/ole">
            <p:oleObj spid="_x0000_s445442" name="Microsoft Drawing" r:id="rId3" imgW="3267000" imgH="4170240" progId="">
              <p:embed/>
            </p:oleObj>
          </a:graphicData>
        </a:graphic>
      </p:graphicFrame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3568" y="1268760"/>
            <a:ext cx="3312368" cy="501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400" dirty="0">
                <a:latin typeface="+mn-lt"/>
                <a:ea typeface="+mn-ea"/>
              </a:rPr>
              <a:t>AB</a:t>
            </a:r>
            <a:r>
              <a:rPr lang="zh-TW" altLang="en-US" sz="2400" dirty="0">
                <a:latin typeface="+mn-lt"/>
                <a:ea typeface="+mn-ea"/>
              </a:rPr>
              <a:t>曲線為小魯在梨子上的生產量</a:t>
            </a:r>
            <a:r>
              <a:rPr lang="zh-TW" altLang="en-US" sz="2400" dirty="0" smtClean="0">
                <a:latin typeface="+mn-lt"/>
                <a:ea typeface="+mn-ea"/>
              </a:rPr>
              <a:t>。</a:t>
            </a:r>
            <a:endParaRPr lang="zh-TW" altLang="en-US" sz="2400" dirty="0">
              <a:latin typeface="+mn-lt"/>
              <a:ea typeface="+mn-ea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400" dirty="0">
                <a:latin typeface="+mn-lt"/>
                <a:ea typeface="+mn-ea"/>
              </a:rPr>
              <a:t>KT</a:t>
            </a:r>
            <a:r>
              <a:rPr lang="zh-TW" altLang="en-US" sz="2400" dirty="0">
                <a:latin typeface="+mn-lt"/>
                <a:ea typeface="+mn-ea"/>
              </a:rPr>
              <a:t>線為他花時間於防備偷竊時所對應的水梨被偷數量</a:t>
            </a:r>
            <a:r>
              <a:rPr lang="zh-TW" altLang="en-US" sz="2400" dirty="0" smtClean="0">
                <a:latin typeface="+mn-lt"/>
                <a:ea typeface="+mn-ea"/>
              </a:rPr>
              <a:t>。</a:t>
            </a:r>
            <a:endParaRPr lang="zh-TW" altLang="en-US" sz="2400" dirty="0">
              <a:latin typeface="+mn-lt"/>
              <a:ea typeface="+mn-ea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400" dirty="0">
                <a:latin typeface="+mn-lt"/>
                <a:ea typeface="+mn-ea"/>
              </a:rPr>
              <a:t>在扣掉偷竊的損失後，小魯生產梨子時的淨生產量為 </a:t>
            </a:r>
            <a:r>
              <a:rPr lang="en-US" altLang="zh-TW" sz="2400" dirty="0">
                <a:latin typeface="+mn-lt"/>
                <a:ea typeface="+mn-ea"/>
              </a:rPr>
              <a:t>AEC</a:t>
            </a:r>
            <a:r>
              <a:rPr lang="zh-TW" altLang="en-US" sz="2400" dirty="0">
                <a:latin typeface="+mn-lt"/>
                <a:ea typeface="+mn-ea"/>
              </a:rPr>
              <a:t>曲線。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3528" y="188640"/>
            <a:ext cx="6768752" cy="864096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2.2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淨產出曲線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11560" y="1196752"/>
            <a:ext cx="813690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>
            <a:spAutoFit/>
          </a:bodyPr>
          <a:lstStyle/>
          <a:p>
            <a:pPr marL="355600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進行偷竊與防禦都</a:t>
            </a:r>
            <a:r>
              <a:rPr lang="zh-TW" altLang="en-US" sz="2800" dirty="0">
                <a:latin typeface="+mn-ea"/>
                <a:ea typeface="+mn-ea"/>
              </a:rPr>
              <a:t>需要花費時間</a:t>
            </a:r>
            <a:r>
              <a:rPr lang="zh-TW" altLang="en-US" sz="2800" dirty="0" smtClean="0">
                <a:latin typeface="+mn-ea"/>
                <a:ea typeface="+mn-ea"/>
              </a:rPr>
              <a:t>，這些</a:t>
            </a:r>
            <a:r>
              <a:rPr lang="zh-TW" altLang="en-US" sz="2800" dirty="0">
                <a:latin typeface="+mn-ea"/>
                <a:ea typeface="+mn-ea"/>
              </a:rPr>
              <a:t>時間</a:t>
            </a:r>
            <a:r>
              <a:rPr lang="zh-TW" altLang="en-US" sz="2800" dirty="0" smtClean="0">
                <a:latin typeface="+mn-ea"/>
                <a:ea typeface="+mn-ea"/>
              </a:rPr>
              <a:t>本來是生產</a:t>
            </a:r>
            <a:r>
              <a:rPr lang="zh-TW" altLang="en-US" sz="2800" dirty="0">
                <a:latin typeface="+mn-ea"/>
                <a:ea typeface="+mn-ea"/>
              </a:rPr>
              <a:t>水梨或雞肉的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355600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在相互侵犯下，兩人還是會達到均衡：兩人都採取不完全的防禦，同時去偷竊對方。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355600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兩人花在偷竊與防禦後，只剩部份時間可用於生產。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355600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這樣的均衡稱為：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低生活水平均衡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18</a:t>
            </a:fld>
            <a:endParaRPr lang="en-US" altLang="zh-TW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23528" y="188640"/>
            <a:ext cx="6768752" cy="864096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2.3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低生活水平均衡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971600" y="2276872"/>
            <a:ext cx="7416824" cy="415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>
              <a:lnSpc>
                <a:spcPct val="90000"/>
              </a:lnSpc>
            </a:pPr>
            <a:r>
              <a:rPr lang="zh-TW" altLang="en-US" sz="2400" dirty="0">
                <a:latin typeface="+mn-ea"/>
                <a:ea typeface="+mn-ea"/>
              </a:rPr>
              <a:t>故當國家之未成立，既無一公認之權力以壓服一切，於是，人與人之間有永久戰爭之狀態。</a:t>
            </a:r>
            <a:r>
              <a:rPr lang="en-US" altLang="zh-TW" sz="2400" dirty="0">
                <a:latin typeface="+mn-ea"/>
                <a:ea typeface="+mn-ea"/>
              </a:rPr>
              <a:t>...</a:t>
            </a:r>
          </a:p>
          <a:p>
            <a:pPr algn="just">
              <a:lnSpc>
                <a:spcPct val="90000"/>
              </a:lnSpc>
            </a:pPr>
            <a:r>
              <a:rPr lang="zh-TW" altLang="en-US" sz="2400" dirty="0">
                <a:latin typeface="+mn-ea"/>
                <a:ea typeface="+mn-ea"/>
              </a:rPr>
              <a:t>在混戰之世，人人為人人之仇敵，固矣。即在無公共保障之時，則人亦只有自恃其體力、智力以各謀自衛。當此之時，工業、農業皆無由興</a:t>
            </a:r>
            <a:r>
              <a:rPr lang="en-US" altLang="zh-TW" sz="2400" dirty="0">
                <a:latin typeface="+mn-ea"/>
                <a:ea typeface="+mn-ea"/>
              </a:rPr>
              <a:t>....</a:t>
            </a:r>
          </a:p>
          <a:p>
            <a:pPr algn="just">
              <a:lnSpc>
                <a:spcPct val="90000"/>
              </a:lnSpc>
            </a:pPr>
            <a:r>
              <a:rPr lang="zh-TW" altLang="en-US" sz="2400" dirty="0">
                <a:solidFill>
                  <a:srgbClr val="FF0000"/>
                </a:solidFill>
                <a:latin typeface="+mn-ea"/>
                <a:ea typeface="+mn-ea"/>
              </a:rPr>
              <a:t>蓋此時人人救死不暇，何能計及其它？故其生活也：孤獨、貧困、齷齪、粗暴而短壽。</a:t>
            </a:r>
            <a:r>
              <a:rPr lang="en-US" altLang="zh-TW" sz="2400" dirty="0" smtClean="0">
                <a:solidFill>
                  <a:srgbClr val="FF0000"/>
                </a:solidFill>
                <a:latin typeface="+mn-ea"/>
                <a:ea typeface="+mn-ea"/>
              </a:rPr>
              <a:t>...</a:t>
            </a:r>
          </a:p>
          <a:p>
            <a:pPr algn="just">
              <a:lnSpc>
                <a:spcPct val="90000"/>
              </a:lnSpc>
            </a:pPr>
            <a:r>
              <a:rPr lang="zh-TW" altLang="en-US" sz="2400" dirty="0" smtClean="0">
                <a:latin typeface="+mn-ea"/>
              </a:rPr>
              <a:t>人人相戰之世，無所謂是非，亦無所謂曲直。戰時之德，惟力與詐而已。公道與不公道之念，非人身心上所本有，與感覺情慾不同，蓋人獨處則無之，有群乃生焉。人之自相為戰，則無所謂財產，為其力之所能取，與其力之所能保，乃得而有之。   </a:t>
            </a:r>
            <a:r>
              <a:rPr lang="en-US" altLang="zh-TW" sz="2400" dirty="0" smtClean="0">
                <a:latin typeface="+mn-ea"/>
              </a:rPr>
              <a:t>《</a:t>
            </a:r>
            <a:r>
              <a:rPr lang="zh-TW" altLang="en-US" sz="2400" dirty="0" smtClean="0">
                <a:latin typeface="+mn-ea"/>
              </a:rPr>
              <a:t>利維坦</a:t>
            </a:r>
            <a:r>
              <a:rPr lang="en-US" altLang="zh-TW" sz="2400" dirty="0" smtClean="0">
                <a:latin typeface="+mn-ea"/>
              </a:rPr>
              <a:t>》</a:t>
            </a:r>
            <a:endParaRPr lang="zh-TW" altLang="en-US" sz="2400" dirty="0">
              <a:latin typeface="+mn-ea"/>
              <a:ea typeface="+mn-ea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95536" y="1196752"/>
            <a:ext cx="8208912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/>
            <a:r>
              <a:rPr lang="zh-TW" altLang="en-US" sz="2800" dirty="0">
                <a:latin typeface="+mn-lt"/>
                <a:ea typeface="+mn-ea"/>
              </a:rPr>
              <a:t>十七世紀初的英國哲學家霍布</a:t>
            </a:r>
            <a:r>
              <a:rPr lang="zh-TW" altLang="en-US" sz="2800" dirty="0" smtClean="0">
                <a:latin typeface="+mn-lt"/>
                <a:ea typeface="+mn-ea"/>
              </a:rPr>
              <a:t>斯 </a:t>
            </a:r>
            <a:r>
              <a:rPr lang="en-US" altLang="zh-TW" sz="2800" dirty="0" smtClean="0">
                <a:latin typeface="+mn-lt"/>
                <a:ea typeface="+mn-ea"/>
              </a:rPr>
              <a:t>(</a:t>
            </a:r>
            <a:r>
              <a:rPr lang="en-US" altLang="zh-TW" sz="2800" dirty="0">
                <a:latin typeface="+mn-lt"/>
                <a:ea typeface="+mn-ea"/>
              </a:rPr>
              <a:t>Thomas Hobbes) </a:t>
            </a:r>
            <a:r>
              <a:rPr lang="zh-TW" altLang="en-US" sz="2800" dirty="0">
                <a:latin typeface="+mn-lt"/>
                <a:ea typeface="+mn-ea"/>
              </a:rPr>
              <a:t>對低生活水平均衡有過精彩描述：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19</a:t>
            </a:fld>
            <a:endParaRPr lang="en-US" altLang="zh-TW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188640"/>
            <a:ext cx="7560840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2.4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霍布斯叢林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E0EC7-E3EC-45C4-871A-1C37B2E3253B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7543800" cy="1106487"/>
          </a:xfrm>
        </p:spPr>
        <p:txBody>
          <a:bodyPr/>
          <a:lstStyle/>
          <a:p>
            <a:pPr algn="ctr"/>
            <a:r>
              <a:rPr lang="zh-TW" altLang="en-US" sz="4800">
                <a:solidFill>
                  <a:srgbClr val="660066"/>
                </a:solidFill>
              </a:rPr>
              <a:t>內容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2060847"/>
            <a:ext cx="5616798" cy="4141515"/>
          </a:xfrm>
        </p:spPr>
        <p:txBody>
          <a:bodyPr/>
          <a:lstStyle/>
          <a:p>
            <a:pPr marL="571500" indent="-571500">
              <a:lnSpc>
                <a:spcPct val="150000"/>
              </a:lnSpc>
              <a:buClr>
                <a:srgbClr val="660066"/>
              </a:buClr>
              <a:buFont typeface="+mj-lt"/>
              <a:buAutoNum type="arabicPeriod"/>
            </a:pPr>
            <a:r>
              <a:rPr lang="zh-TW" altLang="en-US" sz="2800" b="1" dirty="0" smtClean="0">
                <a:latin typeface="+mj-ea"/>
                <a:ea typeface="+mj-ea"/>
              </a:rPr>
              <a:t>合作</a:t>
            </a:r>
            <a:r>
              <a:rPr lang="zh-TW" altLang="en-US" sz="2800" b="1" dirty="0" smtClean="0">
                <a:latin typeface="+mj-ea"/>
                <a:ea typeface="+mj-ea"/>
              </a:rPr>
              <a:t>的</a:t>
            </a:r>
            <a:r>
              <a:rPr lang="zh-TW" altLang="en-US" sz="2800" b="1" dirty="0" smtClean="0">
                <a:latin typeface="+mj-ea"/>
                <a:ea typeface="+mj-ea"/>
              </a:rPr>
              <a:t>障礙</a:t>
            </a:r>
            <a:endParaRPr lang="en-US" altLang="zh-TW" sz="2800" b="1" dirty="0" smtClean="0">
              <a:latin typeface="+mj-ea"/>
              <a:ea typeface="+mj-ea"/>
            </a:endParaRPr>
          </a:p>
          <a:p>
            <a:pPr marL="571500" indent="-571500">
              <a:lnSpc>
                <a:spcPct val="150000"/>
              </a:lnSpc>
              <a:buClr>
                <a:srgbClr val="660066"/>
              </a:buClr>
              <a:buFont typeface="+mj-lt"/>
              <a:buAutoNum type="arabicPeriod"/>
            </a:pPr>
            <a:r>
              <a:rPr lang="zh-TW" altLang="en-US" sz="2800" b="1" dirty="0" smtClean="0">
                <a:latin typeface="+mj-ea"/>
                <a:ea typeface="+mj-ea"/>
              </a:rPr>
              <a:t>緊張</a:t>
            </a:r>
            <a:r>
              <a:rPr lang="zh-TW" altLang="en-US" sz="2800" b="1" dirty="0" smtClean="0">
                <a:latin typeface="+mj-ea"/>
                <a:ea typeface="+mj-ea"/>
              </a:rPr>
              <a:t>關係</a:t>
            </a:r>
            <a:endParaRPr lang="zh-TW" altLang="en-US" sz="28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b="1" dirty="0" smtClean="0">
                <a:latin typeface="+mj-ea"/>
                <a:ea typeface="+mj-ea"/>
              </a:rPr>
              <a:t>無</a:t>
            </a:r>
            <a:r>
              <a:rPr lang="zh-TW" altLang="en-US" sz="2800" b="1" dirty="0" smtClean="0">
                <a:latin typeface="+mj-ea"/>
                <a:ea typeface="+mj-ea"/>
              </a:rPr>
              <a:t>道時代</a:t>
            </a:r>
            <a:endParaRPr lang="en-US" altLang="zh-TW" sz="2800" b="1" dirty="0" smtClean="0">
              <a:latin typeface="+mj-ea"/>
              <a:ea typeface="+mj-ea"/>
            </a:endParaRPr>
          </a:p>
          <a:p>
            <a:pPr marL="571500" indent="-571500">
              <a:lnSpc>
                <a:spcPct val="150000"/>
              </a:lnSpc>
              <a:buClr>
                <a:srgbClr val="660066"/>
              </a:buClr>
              <a:buFont typeface="+mj-lt"/>
              <a:buAutoNum type="arabicPeriod"/>
            </a:pPr>
            <a:r>
              <a:rPr lang="zh-TW" altLang="en-US" sz="2800" b="1" dirty="0" smtClean="0">
                <a:latin typeface="+mj-ea"/>
                <a:ea typeface="+mj-ea"/>
              </a:rPr>
              <a:t>廠商</a:t>
            </a:r>
            <a:r>
              <a:rPr lang="zh-TW" altLang="en-US" sz="2800" b="1" dirty="0" smtClean="0">
                <a:latin typeface="+mj-ea"/>
                <a:ea typeface="+mj-ea"/>
              </a:rPr>
              <a:t>理論</a:t>
            </a:r>
          </a:p>
          <a:p>
            <a:pPr marL="571500" indent="-571500">
              <a:lnSpc>
                <a:spcPct val="150000"/>
              </a:lnSpc>
              <a:buClr>
                <a:srgbClr val="660066"/>
              </a:buClr>
              <a:buFont typeface="Wingdings" pitchFamily="2" charset="2"/>
              <a:buNone/>
            </a:pPr>
            <a:endParaRPr lang="zh-TW" altLang="en-US" sz="2800" b="1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84325" y="37465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endParaRPr lang="zh-TW" altLang="zh-TW" sz="240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11560" y="1412776"/>
            <a:ext cx="7920880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+mn-lt"/>
                <a:ea typeface="+mn-ea"/>
              </a:rPr>
              <a:t>當人人</a:t>
            </a:r>
            <a:r>
              <a:rPr lang="zh-TW" altLang="en-US" sz="2800" dirty="0">
                <a:latin typeface="+mn-lt"/>
                <a:ea typeface="+mn-ea"/>
              </a:rPr>
              <a:t>為人人之仇敵</a:t>
            </a:r>
            <a:r>
              <a:rPr lang="zh-TW" altLang="en-US" sz="2800" dirty="0" smtClean="0">
                <a:latin typeface="+mn-lt"/>
                <a:ea typeface="+mn-ea"/>
              </a:rPr>
              <a:t>，其生活必是</a:t>
            </a:r>
            <a:r>
              <a:rPr lang="zh-TW" altLang="en-US" sz="2800" dirty="0">
                <a:latin typeface="+mn-lt"/>
                <a:ea typeface="+mn-ea"/>
              </a:rPr>
              <a:t>孤獨、貧困、齷齪、粗暴而短</a:t>
            </a:r>
            <a:r>
              <a:rPr lang="zh-TW" altLang="en-US" sz="2800" dirty="0" smtClean="0">
                <a:latin typeface="+mn-lt"/>
                <a:ea typeface="+mn-ea"/>
              </a:rPr>
              <a:t>壽。後世</a:t>
            </a:r>
            <a:r>
              <a:rPr lang="zh-TW" altLang="en-US" sz="2800" dirty="0">
                <a:latin typeface="+mn-lt"/>
                <a:ea typeface="+mn-ea"/>
              </a:rPr>
              <a:t>學者常稱此狀態為</a:t>
            </a:r>
            <a:r>
              <a:rPr lang="zh-TW" altLang="en-US" sz="2800" b="1" dirty="0">
                <a:solidFill>
                  <a:srgbClr val="FF0000"/>
                </a:solidFill>
                <a:latin typeface="+mn-lt"/>
                <a:ea typeface="+mn-ea"/>
              </a:rPr>
              <a:t>霍布斯叢林</a:t>
            </a:r>
            <a:r>
              <a:rPr lang="zh-TW" altLang="en-US" sz="2800" dirty="0" smtClean="0">
                <a:latin typeface="+mn-lt"/>
                <a:ea typeface="+mn-ea"/>
              </a:rPr>
              <a:t>。</a:t>
            </a:r>
            <a:endParaRPr lang="zh-TW" altLang="en-US" sz="2800" dirty="0">
              <a:latin typeface="+mn-lt"/>
              <a:ea typeface="+mn-ea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>
                <a:latin typeface="+mn-lt"/>
                <a:ea typeface="+mn-ea"/>
              </a:rPr>
              <a:t>在霍布斯叢林中，暴力、偷竊、與</a:t>
            </a:r>
            <a:r>
              <a:rPr lang="zh-TW" altLang="en-US" sz="2800" dirty="0" smtClean="0">
                <a:latin typeface="+mn-lt"/>
                <a:ea typeface="+mn-ea"/>
              </a:rPr>
              <a:t>欺詐是</a:t>
            </a:r>
            <a:r>
              <a:rPr lang="zh-TW" altLang="en-US" sz="2800" dirty="0">
                <a:latin typeface="+mn-lt"/>
                <a:ea typeface="+mn-ea"/>
              </a:rPr>
              <a:t>決定誰能享用多少消費財的法則</a:t>
            </a:r>
            <a:r>
              <a:rPr lang="zh-TW" altLang="en-US" sz="2800" dirty="0" smtClean="0">
                <a:latin typeface="+mn-lt"/>
                <a:ea typeface="+mn-ea"/>
              </a:rPr>
              <a:t>；此</a:t>
            </a:r>
            <a:r>
              <a:rPr lang="zh-TW" altLang="en-US" sz="2800" dirty="0">
                <a:latin typeface="+mn-lt"/>
                <a:ea typeface="+mn-ea"/>
              </a:rPr>
              <a:t>法則即是我們今日對執法公權力不彰</a:t>
            </a:r>
            <a:r>
              <a:rPr lang="zh-TW" altLang="en-US" sz="2800" dirty="0" smtClean="0">
                <a:latin typeface="+mn-lt"/>
                <a:ea typeface="+mn-ea"/>
              </a:rPr>
              <a:t>，所</a:t>
            </a:r>
            <a:r>
              <a:rPr lang="zh-TW" altLang="en-US" sz="2800" dirty="0">
                <a:latin typeface="+mn-lt"/>
                <a:ea typeface="+mn-ea"/>
              </a:rPr>
              <a:t>常譏稱的</a:t>
            </a:r>
            <a:r>
              <a:rPr lang="zh-TW" altLang="en-US" sz="2800" b="1" dirty="0">
                <a:solidFill>
                  <a:srgbClr val="FF0000"/>
                </a:solidFill>
                <a:latin typeface="+mn-lt"/>
                <a:ea typeface="+mn-ea"/>
              </a:rPr>
              <a:t>叢林法則</a:t>
            </a:r>
            <a:r>
              <a:rPr lang="zh-TW" altLang="en-US" sz="2800" dirty="0">
                <a:latin typeface="+mn-lt"/>
                <a:ea typeface="+mn-ea"/>
              </a:rPr>
              <a:t>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20</a:t>
            </a:fld>
            <a:endParaRPr lang="en-US" altLang="zh-TW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260648"/>
            <a:ext cx="7499350" cy="1003300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2.5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叢林</a:t>
            </a:r>
            <a:r>
              <a:rPr lang="zh-TW" altLang="en-US" b="1" dirty="0" smtClean="0">
                <a:solidFill>
                  <a:srgbClr val="660066"/>
                </a:solidFill>
                <a:latin typeface="+mn-ea"/>
                <a:ea typeface="+mn-ea"/>
              </a:rPr>
              <a:t>法則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27584" y="1628800"/>
            <a:ext cx="7704856" cy="332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預期武力</a:t>
            </a:r>
            <a:r>
              <a:rPr lang="zh-TW" altLang="en-US" sz="2800" dirty="0">
                <a:latin typeface="+mn-ea"/>
                <a:ea typeface="+mn-ea"/>
              </a:rPr>
              <a:t>勝過對方時</a:t>
            </a:r>
            <a:r>
              <a:rPr lang="zh-TW" altLang="en-US" sz="2800" dirty="0" smtClean="0">
                <a:latin typeface="+mn-ea"/>
                <a:ea typeface="+mn-ea"/>
              </a:rPr>
              <a:t>，</a:t>
            </a:r>
            <a:r>
              <a:rPr lang="zh-TW" altLang="en-US" sz="2800" b="1" dirty="0" smtClean="0">
                <a:latin typeface="+mn-ea"/>
                <a:ea typeface="+mn-ea"/>
              </a:rPr>
              <a:t>征服將替代偷竊</a:t>
            </a:r>
            <a:r>
              <a:rPr lang="zh-TW" altLang="en-US" sz="2800" dirty="0" smtClean="0">
                <a:latin typeface="+mn-ea"/>
                <a:ea typeface="+mn-ea"/>
              </a:rPr>
              <a:t>。偷竊是暗地</a:t>
            </a:r>
            <a:r>
              <a:rPr lang="zh-TW" altLang="en-US" sz="2800" dirty="0">
                <a:latin typeface="+mn-ea"/>
                <a:ea typeface="+mn-ea"/>
              </a:rPr>
              <a:t>私取</a:t>
            </a:r>
            <a:r>
              <a:rPr lang="zh-TW" altLang="en-US" sz="2800" dirty="0" smtClean="0">
                <a:latin typeface="+mn-ea"/>
                <a:ea typeface="+mn-ea"/>
              </a:rPr>
              <a:t>，</a:t>
            </a:r>
            <a:r>
              <a:rPr lang="zh-TW" altLang="en-US" sz="2800" b="1" dirty="0" smtClean="0">
                <a:latin typeface="+mn-ea"/>
                <a:ea typeface="+mn-ea"/>
              </a:rPr>
              <a:t>征服</a:t>
            </a:r>
            <a:r>
              <a:rPr lang="zh-TW" altLang="en-US" sz="2800" dirty="0" smtClean="0">
                <a:latin typeface="+mn-ea"/>
                <a:ea typeface="+mn-ea"/>
              </a:rPr>
              <a:t>是光天之下的侵略。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征服是為了支配對方的產出，或更直接地支配對方</a:t>
            </a:r>
            <a:r>
              <a:rPr lang="zh-TW" altLang="en-US" sz="2800" dirty="0">
                <a:latin typeface="+mn-ea"/>
                <a:ea typeface="+mn-ea"/>
              </a:rPr>
              <a:t>的生產</a:t>
            </a:r>
            <a:r>
              <a:rPr lang="zh-TW" altLang="en-US" sz="2800" dirty="0" smtClean="0">
                <a:latin typeface="+mn-ea"/>
                <a:ea typeface="+mn-ea"/>
              </a:rPr>
              <a:t>因素。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征服是以暴力</a:t>
            </a:r>
            <a:r>
              <a:rPr lang="zh-TW" altLang="en-US" sz="2800" dirty="0">
                <a:latin typeface="+mn-ea"/>
                <a:ea typeface="+mn-ea"/>
              </a:rPr>
              <a:t>使對方</a:t>
            </a:r>
            <a:r>
              <a:rPr lang="zh-TW" altLang="en-US" sz="2800" dirty="0" smtClean="0">
                <a:latin typeface="+mn-ea"/>
                <a:ea typeface="+mn-ea"/>
              </a:rPr>
              <a:t>成為</a:t>
            </a:r>
            <a:r>
              <a:rPr lang="zh-TW" altLang="en-US" sz="2800" b="1" dirty="0" smtClean="0">
                <a:latin typeface="+mn-ea"/>
                <a:ea typeface="+mn-ea"/>
              </a:rPr>
              <a:t>順民或奴隸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21</a:t>
            </a:fld>
            <a:endParaRPr lang="en-US" altLang="zh-TW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95536" y="260648"/>
            <a:ext cx="7355334" cy="931292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2.6 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被</a:t>
            </a:r>
            <a:r>
              <a:rPr lang="zh-TW" altLang="en-US" b="1" dirty="0" smtClean="0">
                <a:solidFill>
                  <a:srgbClr val="660066"/>
                </a:solidFill>
                <a:latin typeface="+mj-lt"/>
                <a:ea typeface="+mn-ea"/>
              </a:rPr>
              <a:t>征服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/>
          </p:cNvGraphicFramePr>
          <p:nvPr/>
        </p:nvGraphicFramePr>
        <p:xfrm>
          <a:off x="323528" y="2492896"/>
          <a:ext cx="5328592" cy="3916487"/>
        </p:xfrm>
        <a:graphic>
          <a:graphicData uri="http://schemas.openxmlformats.org/presentationml/2006/ole">
            <p:oleObj spid="_x0000_s446466" name="Microsoft Drawing" r:id="rId3" imgW="3673440" imgH="2871720" progId="">
              <p:embed/>
            </p:oleObj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67544" y="908720"/>
            <a:ext cx="7344816" cy="138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順民：不抵抗下合作。兩軸表示</a:t>
            </a:r>
            <a:r>
              <a:rPr lang="zh-TW" altLang="en-US" sz="2800" dirty="0">
                <a:latin typeface="+mn-lt"/>
                <a:ea typeface="+mn-ea"/>
              </a:rPr>
              <a:t>征服</a:t>
            </a:r>
            <a:r>
              <a:rPr lang="zh-TW" altLang="en-US" sz="2800" dirty="0" smtClean="0">
                <a:latin typeface="+mn-lt"/>
                <a:ea typeface="+mn-ea"/>
              </a:rPr>
              <a:t>者與順民分配</a:t>
            </a:r>
            <a:r>
              <a:rPr lang="zh-TW" altLang="en-US" sz="2800" dirty="0">
                <a:latin typeface="+mn-lt"/>
                <a:ea typeface="+mn-ea"/>
              </a:rPr>
              <a:t>的所得</a:t>
            </a:r>
            <a:r>
              <a:rPr lang="zh-TW" altLang="en-US" sz="2800" dirty="0" smtClean="0">
                <a:latin typeface="+mn-lt"/>
                <a:ea typeface="+mn-ea"/>
              </a:rPr>
              <a:t>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假設總產出為 </a:t>
            </a:r>
            <a:r>
              <a:rPr lang="en-US" altLang="zh-TW" sz="2800" dirty="0" smtClean="0">
                <a:latin typeface="+mn-lt"/>
                <a:ea typeface="+mn-ea"/>
              </a:rPr>
              <a:t>OM</a:t>
            </a:r>
            <a:r>
              <a:rPr lang="zh-TW" altLang="en-US" sz="2800" dirty="0" smtClean="0">
                <a:latin typeface="+mn-lt"/>
                <a:ea typeface="+mn-ea"/>
              </a:rPr>
              <a:t>，</a:t>
            </a:r>
            <a:r>
              <a:rPr lang="en-US" altLang="zh-TW" sz="2800" dirty="0" smtClean="0">
                <a:latin typeface="+mn-lt"/>
                <a:ea typeface="+mn-ea"/>
              </a:rPr>
              <a:t>MM</a:t>
            </a:r>
            <a:r>
              <a:rPr lang="zh-TW" altLang="en-US" sz="2800" dirty="0">
                <a:latin typeface="+mn-lt"/>
                <a:ea typeface="+mn-ea"/>
              </a:rPr>
              <a:t>線</a:t>
            </a:r>
            <a:r>
              <a:rPr lang="zh-TW" altLang="en-US" sz="2800" dirty="0" smtClean="0">
                <a:latin typeface="+mn-lt"/>
                <a:ea typeface="+mn-ea"/>
              </a:rPr>
              <a:t>為分配</a:t>
            </a:r>
            <a:r>
              <a:rPr lang="zh-TW" altLang="en-US" sz="2800" dirty="0">
                <a:latin typeface="+mn-lt"/>
                <a:ea typeface="+mn-ea"/>
              </a:rPr>
              <a:t>可能曲線。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283968" y="2636912"/>
            <a:ext cx="4320480" cy="188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55600" indent="-35560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征服</a:t>
            </a:r>
            <a:r>
              <a:rPr lang="zh-TW" altLang="en-US" sz="2800" dirty="0">
                <a:latin typeface="+mn-lt"/>
                <a:ea typeface="+mn-ea"/>
              </a:rPr>
              <a:t>者分</a:t>
            </a:r>
            <a:r>
              <a:rPr lang="zh-TW" altLang="en-US" sz="2800" dirty="0" smtClean="0">
                <a:latin typeface="+mn-lt"/>
                <a:ea typeface="+mn-ea"/>
              </a:rPr>
              <a:t>給順民與</a:t>
            </a:r>
            <a:r>
              <a:rPr lang="zh-TW" altLang="en-US" sz="2800" dirty="0">
                <a:latin typeface="+mn-lt"/>
                <a:ea typeface="+mn-ea"/>
              </a:rPr>
              <a:t>自己保留</a:t>
            </a:r>
            <a:r>
              <a:rPr lang="zh-TW" altLang="en-US" sz="2800" dirty="0" smtClean="0">
                <a:latin typeface="+mn-lt"/>
                <a:ea typeface="+mn-ea"/>
              </a:rPr>
              <a:t>的產出比例</a:t>
            </a:r>
            <a:r>
              <a:rPr lang="zh-TW" altLang="en-US" sz="2800" dirty="0">
                <a:latin typeface="+mn-lt"/>
                <a:ea typeface="+mn-ea"/>
              </a:rPr>
              <a:t>不低於 </a:t>
            </a:r>
            <a:r>
              <a:rPr lang="en-US" altLang="zh-TW" sz="2800" dirty="0">
                <a:latin typeface="+mn-lt"/>
                <a:ea typeface="+mn-ea"/>
              </a:rPr>
              <a:t>1:1 </a:t>
            </a:r>
            <a:r>
              <a:rPr lang="zh-TW" altLang="en-US" sz="2800" dirty="0">
                <a:latin typeface="+mn-lt"/>
                <a:ea typeface="+mn-ea"/>
              </a:rPr>
              <a:t>時</a:t>
            </a:r>
            <a:r>
              <a:rPr lang="zh-TW" altLang="en-US" sz="2800" dirty="0" smtClean="0">
                <a:latin typeface="+mn-lt"/>
                <a:ea typeface="+mn-ea"/>
              </a:rPr>
              <a:t>，順民會</a:t>
            </a:r>
            <a:r>
              <a:rPr lang="zh-TW" altLang="en-US" sz="2800" dirty="0">
                <a:latin typeface="+mn-lt"/>
                <a:ea typeface="+mn-ea"/>
              </a:rPr>
              <a:t>視其與自願結合無異</a:t>
            </a:r>
            <a:r>
              <a:rPr lang="zh-TW" altLang="en-US" sz="2800" dirty="0" smtClean="0">
                <a:latin typeface="+mn-lt"/>
                <a:ea typeface="+mn-ea"/>
              </a:rPr>
              <a:t>。</a:t>
            </a:r>
            <a:endParaRPr lang="zh-TW" altLang="en-US" sz="2800" dirty="0">
              <a:latin typeface="+mn-lt"/>
              <a:ea typeface="+mn-ea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22</a:t>
            </a:fld>
            <a:endParaRPr lang="en-US" altLang="zh-TW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3528" y="116632"/>
            <a:ext cx="7488832" cy="864096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2.7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屈為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順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民</a:t>
            </a:r>
            <a:endParaRPr lang="zh-TW" altLang="en-US" b="1" dirty="0" smtClean="0">
              <a:solidFill>
                <a:srgbClr val="660066"/>
              </a:solidFill>
              <a:latin typeface="全真綜藝體" pitchFamily="49" charset="-120"/>
              <a:ea typeface="全真綜藝體" pitchFamily="49" charset="-120"/>
            </a:endParaRPr>
          </a:p>
          <a:p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88024" y="5589240"/>
            <a:ext cx="1114003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TW" altLang="en-US" sz="2400" b="1" dirty="0" smtClean="0">
                <a:solidFill>
                  <a:srgbClr val="000000"/>
                </a:solidFill>
                <a:latin typeface="Arial"/>
                <a:ea typeface="新細明體"/>
              </a:rPr>
              <a:t>順民</a:t>
            </a:r>
            <a:endParaRPr lang="en-US" altLang="zh-TW" sz="2400" b="1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>
              <a:tabLst>
                <a:tab pos="182563" algn="l"/>
              </a:tabLst>
            </a:pPr>
            <a:r>
              <a:rPr lang="zh-TW" altLang="en-US" sz="2400" b="1" dirty="0" smtClean="0">
                <a:solidFill>
                  <a:srgbClr val="000000"/>
                </a:solidFill>
                <a:latin typeface="Arial"/>
                <a:ea typeface="新細明體"/>
              </a:rPr>
              <a:t>所得</a:t>
            </a:r>
            <a:endParaRPr lang="zh-TW" altLang="en-US" sz="2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5" name="Object 3"/>
          <p:cNvGraphicFramePr>
            <a:graphicFrameLocks/>
          </p:cNvGraphicFramePr>
          <p:nvPr/>
        </p:nvGraphicFramePr>
        <p:xfrm>
          <a:off x="611560" y="2204864"/>
          <a:ext cx="5472856" cy="4211117"/>
        </p:xfrm>
        <a:graphic>
          <a:graphicData uri="http://schemas.openxmlformats.org/presentationml/2006/ole">
            <p:oleObj spid="_x0000_s447490" name="Microsoft Drawing" r:id="rId3" imgW="3956040" imgH="2871720" progId="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491880" y="1052736"/>
            <a:ext cx="4464496" cy="415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63538" indent="-363538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當順民對</a:t>
            </a:r>
            <a:r>
              <a:rPr lang="zh-TW" altLang="en-US" sz="2800" dirty="0">
                <a:latin typeface="+mn-lt"/>
                <a:ea typeface="+mn-ea"/>
              </a:rPr>
              <a:t>征服者</a:t>
            </a:r>
            <a:r>
              <a:rPr lang="zh-TW" altLang="en-US" sz="2800" dirty="0" smtClean="0">
                <a:latin typeface="+mn-lt"/>
                <a:ea typeface="+mn-ea"/>
              </a:rPr>
              <a:t>的產出分配</a:t>
            </a:r>
            <a:r>
              <a:rPr lang="zh-TW" altLang="en-US" sz="2800" dirty="0">
                <a:latin typeface="+mn-lt"/>
                <a:ea typeface="+mn-ea"/>
              </a:rPr>
              <a:t>比例為 </a:t>
            </a:r>
            <a:r>
              <a:rPr lang="en-US" altLang="zh-TW" sz="2800" dirty="0">
                <a:latin typeface="+mn-lt"/>
                <a:ea typeface="+mn-ea"/>
              </a:rPr>
              <a:t>1:2 </a:t>
            </a:r>
            <a:r>
              <a:rPr lang="zh-TW" altLang="en-US" sz="2800" dirty="0">
                <a:latin typeface="+mn-lt"/>
                <a:ea typeface="+mn-ea"/>
              </a:rPr>
              <a:t>時</a:t>
            </a:r>
            <a:r>
              <a:rPr lang="zh-TW" altLang="en-US" sz="2800" dirty="0" smtClean="0">
                <a:latin typeface="+mn-lt"/>
                <a:ea typeface="+mn-ea"/>
              </a:rPr>
              <a:t>，他們會不滿並開始怠工。怠工</a:t>
            </a:r>
            <a:r>
              <a:rPr lang="zh-TW" altLang="en-US" sz="2800" dirty="0">
                <a:latin typeface="+mn-lt"/>
                <a:ea typeface="+mn-ea"/>
              </a:rPr>
              <a:t>使總產出下降至 </a:t>
            </a:r>
            <a:r>
              <a:rPr lang="en-US" altLang="zh-TW" sz="2800" dirty="0">
                <a:latin typeface="+mn-lt"/>
                <a:ea typeface="+mn-ea"/>
              </a:rPr>
              <a:t>NN</a:t>
            </a:r>
            <a:r>
              <a:rPr lang="zh-TW" altLang="en-US" sz="2800" dirty="0">
                <a:latin typeface="+mn-lt"/>
                <a:ea typeface="+mn-ea"/>
              </a:rPr>
              <a:t>線</a:t>
            </a:r>
            <a:r>
              <a:rPr lang="zh-TW" altLang="en-US" sz="2800" dirty="0" smtClean="0">
                <a:latin typeface="+mn-lt"/>
                <a:ea typeface="+mn-ea"/>
              </a:rPr>
              <a:t>，分配</a:t>
            </a:r>
            <a:r>
              <a:rPr lang="zh-TW" altLang="en-US" sz="2800" dirty="0">
                <a:latin typeface="+mn-lt"/>
                <a:ea typeface="+mn-ea"/>
              </a:rPr>
              <a:t>點將移至 </a:t>
            </a:r>
            <a:r>
              <a:rPr lang="en-US" altLang="zh-TW" sz="2800" dirty="0">
                <a:latin typeface="+mn-lt"/>
                <a:ea typeface="+mn-ea"/>
              </a:rPr>
              <a:t>B</a:t>
            </a:r>
            <a:r>
              <a:rPr lang="zh-TW" altLang="en-US" sz="2800" dirty="0">
                <a:latin typeface="+mn-lt"/>
                <a:ea typeface="+mn-ea"/>
              </a:rPr>
              <a:t>點</a:t>
            </a:r>
            <a:r>
              <a:rPr lang="zh-TW" altLang="en-US" sz="2800" dirty="0" smtClean="0">
                <a:latin typeface="+mn-lt"/>
                <a:ea typeface="+mn-ea"/>
              </a:rPr>
              <a:t>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820738" lvl="1" indent="-363538" algn="just"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產出分配比例為 </a:t>
            </a:r>
            <a:r>
              <a:rPr lang="en-US" altLang="zh-TW" sz="2400" dirty="0" smtClean="0">
                <a:latin typeface="+mn-lt"/>
                <a:ea typeface="+mn-ea"/>
              </a:rPr>
              <a:t>1:3 </a:t>
            </a:r>
            <a:r>
              <a:rPr lang="zh-TW" altLang="en-US" sz="2400" dirty="0" smtClean="0">
                <a:latin typeface="+mn-lt"/>
                <a:ea typeface="+mn-ea"/>
              </a:rPr>
              <a:t>時，怠工使分配點移為 </a:t>
            </a:r>
            <a:r>
              <a:rPr lang="en-US" altLang="zh-TW" sz="2400" dirty="0" smtClean="0">
                <a:latin typeface="+mn-lt"/>
                <a:ea typeface="+mn-ea"/>
              </a:rPr>
              <a:t>C</a:t>
            </a:r>
            <a:r>
              <a:rPr lang="zh-TW" altLang="en-US" sz="2400" dirty="0" smtClean="0">
                <a:latin typeface="+mn-lt"/>
                <a:ea typeface="+mn-ea"/>
              </a:rPr>
              <a:t>點。</a:t>
            </a:r>
            <a:endParaRPr lang="en-US" altLang="zh-TW" sz="2400" dirty="0" smtClean="0">
              <a:latin typeface="+mn-lt"/>
              <a:ea typeface="+mn-ea"/>
            </a:endParaRPr>
          </a:p>
          <a:p>
            <a:pPr marL="820738" lvl="1" indent="-363538" algn="just"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產出分配比例為 </a:t>
            </a:r>
            <a:r>
              <a:rPr lang="en-US" altLang="zh-TW" sz="2400" dirty="0" smtClean="0">
                <a:latin typeface="+mn-lt"/>
                <a:ea typeface="+mn-ea"/>
              </a:rPr>
              <a:t>1:4 </a:t>
            </a:r>
            <a:r>
              <a:rPr lang="zh-TW" altLang="en-US" sz="2400" dirty="0" smtClean="0">
                <a:latin typeface="+mn-lt"/>
                <a:ea typeface="+mn-ea"/>
              </a:rPr>
              <a:t>時，怠工使分配點移為 </a:t>
            </a:r>
            <a:r>
              <a:rPr lang="en-US" altLang="zh-TW" sz="2400" dirty="0" smtClean="0">
                <a:latin typeface="+mn-lt"/>
                <a:ea typeface="+mn-ea"/>
              </a:rPr>
              <a:t>D</a:t>
            </a:r>
            <a:r>
              <a:rPr lang="zh-TW" altLang="en-US" sz="2400" dirty="0" smtClean="0">
                <a:latin typeface="+mn-lt"/>
                <a:ea typeface="+mn-ea"/>
              </a:rPr>
              <a:t>點。</a:t>
            </a:r>
          </a:p>
          <a:p>
            <a:pPr algn="just"/>
            <a:endParaRPr lang="zh-TW" altLang="en-US" sz="2800" dirty="0">
              <a:latin typeface="+mn-lt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23</a:t>
            </a:fld>
            <a:endParaRPr lang="en-US" altLang="zh-TW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188640"/>
            <a:ext cx="7560840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2.8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怠工的抗議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932040" y="5661248"/>
            <a:ext cx="144016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TW" altLang="en-US" sz="2400" b="1" dirty="0" smtClean="0">
                <a:solidFill>
                  <a:srgbClr val="000000"/>
                </a:solidFill>
                <a:latin typeface="Arial"/>
                <a:ea typeface="新細明體"/>
              </a:rPr>
              <a:t>順民所得</a:t>
            </a:r>
            <a:endParaRPr lang="zh-TW" altLang="en-US" sz="24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995936" y="2492896"/>
            <a:ext cx="3456384" cy="181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55600" indent="-35560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在</a:t>
            </a:r>
            <a:r>
              <a:rPr lang="zh-TW" altLang="en-US" sz="2800" dirty="0">
                <a:latin typeface="+mn-lt"/>
                <a:ea typeface="+mn-ea"/>
              </a:rPr>
              <a:t>非自願結合</a:t>
            </a:r>
            <a:r>
              <a:rPr lang="zh-TW" altLang="en-US" sz="2800" dirty="0" smtClean="0">
                <a:latin typeface="+mn-lt"/>
                <a:ea typeface="+mn-ea"/>
              </a:rPr>
              <a:t>下，分配</a:t>
            </a:r>
            <a:r>
              <a:rPr lang="zh-TW" altLang="en-US" sz="2800" dirty="0">
                <a:latin typeface="+mn-lt"/>
                <a:ea typeface="+mn-ea"/>
              </a:rPr>
              <a:t>可能曲線</a:t>
            </a:r>
            <a:r>
              <a:rPr lang="zh-TW" altLang="en-US" sz="2800" dirty="0" smtClean="0">
                <a:latin typeface="+mn-lt"/>
                <a:ea typeface="+mn-ea"/>
              </a:rPr>
              <a:t>將由 </a:t>
            </a:r>
            <a:r>
              <a:rPr lang="en-US" altLang="zh-TW" sz="2800" dirty="0" smtClean="0">
                <a:latin typeface="+mn-lt"/>
                <a:ea typeface="+mn-ea"/>
              </a:rPr>
              <a:t>MABCDO</a:t>
            </a:r>
            <a:r>
              <a:rPr lang="zh-TW" altLang="en-US" sz="2800" dirty="0" smtClean="0">
                <a:latin typeface="+mn-lt"/>
                <a:ea typeface="+mn-ea"/>
              </a:rPr>
              <a:t>曲線內縮為</a:t>
            </a:r>
            <a:r>
              <a:rPr lang="en-US" altLang="zh-TW" sz="2800" dirty="0" smtClean="0">
                <a:latin typeface="+mn-lt"/>
                <a:ea typeface="+mn-ea"/>
              </a:rPr>
              <a:t>NKSO</a:t>
            </a:r>
            <a:r>
              <a:rPr lang="zh-TW" altLang="en-US" sz="2800" dirty="0" smtClean="0">
                <a:latin typeface="+mn-lt"/>
                <a:ea typeface="+mn-ea"/>
              </a:rPr>
              <a:t>線。</a:t>
            </a:r>
            <a:endParaRPr lang="zh-TW" altLang="en-US" sz="2800" dirty="0">
              <a:latin typeface="+mn-lt"/>
              <a:ea typeface="+mn-ea"/>
            </a:endParaRPr>
          </a:p>
        </p:txBody>
      </p:sp>
      <p:graphicFrame>
        <p:nvGraphicFramePr>
          <p:cNvPr id="19459" name="Object 3"/>
          <p:cNvGraphicFramePr>
            <a:graphicFrameLocks/>
          </p:cNvGraphicFramePr>
          <p:nvPr/>
        </p:nvGraphicFramePr>
        <p:xfrm>
          <a:off x="755576" y="2348880"/>
          <a:ext cx="5544616" cy="4293096"/>
        </p:xfrm>
        <a:graphic>
          <a:graphicData uri="http://schemas.openxmlformats.org/presentationml/2006/ole">
            <p:oleObj spid="_x0000_s448514" name="Microsoft Drawing" r:id="rId3" imgW="3590640" imgH="2460600" progId="">
              <p:embed/>
            </p:oleObj>
          </a:graphicData>
        </a:graphic>
      </p:graphicFrame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24</a:t>
            </a:fld>
            <a:endParaRPr lang="en-US" altLang="zh-TW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07504" y="188640"/>
            <a:ext cx="7499350" cy="1003300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2.9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淪為</a:t>
            </a:r>
            <a:r>
              <a:rPr lang="zh-TW" altLang="en-US" b="1" dirty="0" smtClean="0">
                <a:solidFill>
                  <a:srgbClr val="660066"/>
                </a:solidFill>
                <a:latin typeface="+mn-ea"/>
                <a:ea typeface="+mn-ea"/>
              </a:rPr>
              <a:t>奴隸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3528" y="980728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</a:rPr>
              <a:t>順民的反抗方式：摸魚、怠工、武裝暴動。</a:t>
            </a:r>
            <a:endParaRPr lang="en-US" altLang="zh-TW" sz="2800" dirty="0" smtClean="0">
              <a:latin typeface="+mn-ea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</a:rPr>
              <a:t>征服者不再要求順民的情願合作時，順民便淪為奴隸。</a:t>
            </a:r>
            <a:endParaRPr lang="zh-TW" altLang="en-US" sz="2800" dirty="0">
              <a:latin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/>
          </p:cNvGraphicFramePr>
          <p:nvPr/>
        </p:nvGraphicFramePr>
        <p:xfrm>
          <a:off x="467544" y="2348880"/>
          <a:ext cx="4968552" cy="4032448"/>
        </p:xfrm>
        <a:graphic>
          <a:graphicData uri="http://schemas.openxmlformats.org/presentationml/2006/ole">
            <p:oleObj spid="_x0000_s449538" name="Microsoft Drawing" r:id="rId3" imgW="2530440" imgH="2108160" progId="">
              <p:embed/>
            </p:oleObj>
          </a:graphicData>
        </a:graphic>
      </p:graphicFrame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72000" y="1844824"/>
            <a:ext cx="3960440" cy="267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lt"/>
                <a:ea typeface="+mn-ea"/>
              </a:rPr>
              <a:t>如果征服者只關新自己，相切於</a:t>
            </a:r>
            <a:r>
              <a:rPr lang="en-US" altLang="zh-TW" sz="2400" dirty="0" smtClean="0">
                <a:latin typeface="+mn-lt"/>
                <a:ea typeface="+mn-ea"/>
              </a:rPr>
              <a:t>C</a:t>
            </a:r>
            <a:r>
              <a:rPr lang="zh-TW" altLang="en-US" sz="2400" dirty="0" smtClean="0">
                <a:latin typeface="+mn-lt"/>
                <a:ea typeface="+mn-ea"/>
              </a:rPr>
              <a:t>點，奴隸所得為 </a:t>
            </a:r>
            <a:r>
              <a:rPr lang="en-US" altLang="zh-TW" sz="2400" dirty="0" smtClean="0">
                <a:latin typeface="+mn-lt"/>
                <a:ea typeface="+mn-ea"/>
              </a:rPr>
              <a:t>OS</a:t>
            </a:r>
            <a:r>
              <a:rPr lang="zh-TW" altLang="en-US" sz="2400" dirty="0" smtClean="0">
                <a:latin typeface="+mn-lt"/>
                <a:ea typeface="+mn-ea"/>
              </a:rPr>
              <a:t>。</a:t>
            </a:r>
            <a:endParaRPr lang="en-US" altLang="zh-TW" sz="2400" dirty="0" smtClean="0">
              <a:latin typeface="+mn-lt"/>
              <a:ea typeface="+mn-ea"/>
            </a:endParaRPr>
          </a:p>
          <a:p>
            <a:pPr marL="514350" indent="-514350" algn="just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lt"/>
                <a:ea typeface="+mn-ea"/>
              </a:rPr>
              <a:t>如果</a:t>
            </a:r>
            <a:r>
              <a:rPr lang="zh-TW" altLang="en-US" sz="2400" dirty="0">
                <a:latin typeface="+mn-lt"/>
                <a:ea typeface="+mn-ea"/>
              </a:rPr>
              <a:t>征服</a:t>
            </a:r>
            <a:r>
              <a:rPr lang="zh-TW" altLang="en-US" sz="2400" dirty="0" smtClean="0">
                <a:latin typeface="+mn-lt"/>
                <a:ea typeface="+mn-ea"/>
              </a:rPr>
              <a:t>者關心</a:t>
            </a:r>
            <a:r>
              <a:rPr lang="zh-TW" altLang="en-US" sz="2400" dirty="0">
                <a:latin typeface="+mn-lt"/>
                <a:ea typeface="+mn-ea"/>
              </a:rPr>
              <a:t>自己，</a:t>
            </a:r>
            <a:r>
              <a:rPr lang="zh-TW" altLang="en-US" sz="2400" dirty="0" smtClean="0">
                <a:latin typeface="+mn-lt"/>
                <a:ea typeface="+mn-ea"/>
              </a:rPr>
              <a:t>也略微關懷奴隸，</a:t>
            </a:r>
            <a:r>
              <a:rPr lang="zh-TW" altLang="en-US" sz="2400" dirty="0">
                <a:latin typeface="+mn-lt"/>
                <a:ea typeface="+mn-ea"/>
              </a:rPr>
              <a:t>則相切於</a:t>
            </a:r>
            <a:r>
              <a:rPr lang="en-US" altLang="zh-TW" sz="2400" dirty="0">
                <a:latin typeface="+mn-lt"/>
                <a:ea typeface="+mn-ea"/>
              </a:rPr>
              <a:t>B</a:t>
            </a:r>
            <a:r>
              <a:rPr lang="zh-TW" altLang="en-US" sz="2400" dirty="0">
                <a:latin typeface="+mn-lt"/>
                <a:ea typeface="+mn-ea"/>
              </a:rPr>
              <a:t>點，奴隸的所得</a:t>
            </a:r>
            <a:r>
              <a:rPr lang="zh-TW" altLang="en-US" sz="2400" dirty="0" smtClean="0">
                <a:latin typeface="+mn-lt"/>
                <a:ea typeface="+mn-ea"/>
              </a:rPr>
              <a:t>為 </a:t>
            </a:r>
            <a:r>
              <a:rPr lang="en-US" altLang="zh-TW" sz="2400" dirty="0" smtClean="0">
                <a:latin typeface="+mn-lt"/>
                <a:ea typeface="+mn-ea"/>
              </a:rPr>
              <a:t>OR</a:t>
            </a:r>
            <a:r>
              <a:rPr lang="zh-TW" altLang="en-US" sz="2400" dirty="0">
                <a:latin typeface="+mn-lt"/>
                <a:ea typeface="+mn-ea"/>
              </a:rPr>
              <a:t>。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25</a:t>
            </a:fld>
            <a:endParaRPr lang="en-US" altLang="zh-TW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3528" y="188640"/>
            <a:ext cx="7499350" cy="931292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2.10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奴隸的待遇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11560" y="1628800"/>
            <a:ext cx="7776864" cy="2031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若征服者難以馴服奴隸時，便會將奴隸滅絕，直接利用其土地與自然資源其土地。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美洲的印地安人、殖民時代的非洲多數部族。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26</a:t>
            </a:fld>
            <a:endParaRPr lang="en-US" altLang="zh-TW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3528" y="188640"/>
            <a:ext cx="7499350" cy="1003300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2.11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種族滅絕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39552" y="1556792"/>
            <a:ext cx="7920880" cy="3109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完全</a:t>
            </a:r>
            <a:r>
              <a:rPr lang="zh-TW" altLang="en-US" sz="2800" dirty="0">
                <a:latin typeface="+mn-ea"/>
                <a:ea typeface="+mn-ea"/>
              </a:rPr>
              <a:t>消滅</a:t>
            </a:r>
            <a:r>
              <a:rPr lang="zh-TW" altLang="en-US" sz="2800" dirty="0" smtClean="0">
                <a:latin typeface="+mn-ea"/>
                <a:ea typeface="+mn-ea"/>
              </a:rPr>
              <a:t>對方的成本不能忽視，甚至高到不可能實現。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戰敗</a:t>
            </a:r>
            <a:r>
              <a:rPr lang="zh-TW" altLang="en-US" sz="2800" dirty="0">
                <a:latin typeface="+mn-ea"/>
                <a:ea typeface="+mn-ea"/>
              </a:rPr>
              <a:t>者會採取</a:t>
            </a:r>
            <a:r>
              <a:rPr lang="zh-TW" altLang="en-US" sz="2800" dirty="0" smtClean="0">
                <a:latin typeface="+mn-ea"/>
                <a:ea typeface="+mn-ea"/>
              </a:rPr>
              <a:t>游擊戰或恐怖戰，使</a:t>
            </a:r>
            <a:r>
              <a:rPr lang="zh-TW" altLang="en-US" sz="2800" dirty="0">
                <a:latin typeface="+mn-ea"/>
                <a:ea typeface="+mn-ea"/>
              </a:rPr>
              <a:t>征服者</a:t>
            </a:r>
            <a:r>
              <a:rPr lang="zh-TW" altLang="en-US" sz="2800" dirty="0" smtClean="0">
                <a:latin typeface="+mn-ea"/>
                <a:ea typeface="+mn-ea"/>
              </a:rPr>
              <a:t>應接不暇，甚至喪失</a:t>
            </a:r>
            <a:r>
              <a:rPr lang="zh-TW" altLang="en-US" sz="2800" dirty="0">
                <a:latin typeface="+mn-ea"/>
                <a:ea typeface="+mn-ea"/>
              </a:rPr>
              <a:t>所有的戰勝利得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若大國可以息戰，其獲得的增益相當可觀，小國也會想分一杯羹。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歷史上，大國常以招親或物質攏絡小國臣服。</a:t>
            </a: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27</a:t>
            </a:fld>
            <a:endParaRPr lang="en-US" altLang="zh-TW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3528" y="188640"/>
            <a:ext cx="7499350" cy="1003300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2.12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恐怖主義</a:t>
            </a:r>
            <a:endParaRPr kumimoji="1" lang="zh-TW" altLang="en-US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51520" y="332656"/>
            <a:ext cx="7571184" cy="107451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j-cs"/>
              </a:rPr>
              <a:t>3.</a:t>
            </a:r>
            <a:r>
              <a:rPr kumimoji="1" lang="zh-TW" alt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無道時代</a:t>
            </a:r>
            <a:endParaRPr kumimoji="1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28</a:t>
            </a:fld>
            <a:endParaRPr lang="en-US" altLang="zh-TW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55576" y="1412776"/>
            <a:ext cx="7203254" cy="48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lIns="92075" tIns="46038" rIns="92075" bIns="46038">
            <a:spAutoFit/>
          </a:bodyPr>
          <a:lstStyle/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長沮、桀溺耦而耕。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孔子過之，使子路過津焉。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長沮曰：夫執輿者為誰？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子路曰：為孔丘。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曰：是魯孔丘與？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曰：是也。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曰：是知津矣。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問於桀溺。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桀溺曰：子為誰？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子路曰：為仲由。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曰：是魯孔丘之徒與？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對曰：然。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曰：滔滔者，天下皆是也</a:t>
            </a:r>
            <a:r>
              <a:rPr lang="zh-TW" altLang="en-US" sz="2400" dirty="0" smtClean="0">
                <a:latin typeface="+mn-ea"/>
                <a:ea typeface="+mn-ea"/>
              </a:rPr>
              <a:t>，而</a:t>
            </a:r>
            <a:r>
              <a:rPr lang="zh-TW" altLang="en-US" sz="2400" dirty="0">
                <a:latin typeface="+mn-ea"/>
                <a:ea typeface="+mn-ea"/>
              </a:rPr>
              <a:t>誰以易之</a:t>
            </a:r>
            <a:r>
              <a:rPr lang="zh-TW" altLang="en-US" sz="2400" dirty="0" smtClean="0">
                <a:latin typeface="+mn-ea"/>
                <a:ea typeface="+mn-ea"/>
              </a:rPr>
              <a:t>？且</a:t>
            </a:r>
            <a:r>
              <a:rPr lang="zh-TW" altLang="en-US" sz="2400" dirty="0">
                <a:latin typeface="+mn-ea"/>
                <a:ea typeface="+mn-ea"/>
              </a:rPr>
              <a:t>而與其從避人之士也</a:t>
            </a:r>
            <a:r>
              <a:rPr lang="zh-TW" altLang="en-US" sz="2400" dirty="0" smtClean="0">
                <a:latin typeface="+mn-ea"/>
                <a:ea typeface="+mn-ea"/>
              </a:rPr>
              <a:t>， </a:t>
            </a:r>
            <a:r>
              <a:rPr lang="zh-TW" altLang="en-US" sz="2400" dirty="0">
                <a:latin typeface="+mn-ea"/>
                <a:ea typeface="+mn-ea"/>
              </a:rPr>
              <a:t>豈若從避世之士哉？</a:t>
            </a:r>
          </a:p>
          <a:p>
            <a:pPr marL="623888" indent="-623888" defTabSz="762000"/>
            <a:r>
              <a:rPr lang="zh-TW" altLang="en-US" sz="2400" dirty="0">
                <a:latin typeface="+mn-ea"/>
                <a:ea typeface="+mn-ea"/>
              </a:rPr>
              <a:t>而不輟</a:t>
            </a:r>
            <a:r>
              <a:rPr lang="zh-TW" altLang="en-US" sz="2400" dirty="0" smtClean="0">
                <a:latin typeface="+mn-ea"/>
                <a:ea typeface="+mn-ea"/>
              </a:rPr>
              <a:t>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623888" indent="-623888" defTabSz="762000"/>
            <a:r>
              <a:rPr lang="zh-TW" altLang="en-US" sz="2400" dirty="0" smtClean="0">
                <a:latin typeface="+mn-ea"/>
                <a:ea typeface="+mn-ea"/>
              </a:rPr>
              <a:t>路行以告，夫子憮然，曰：鳥獸不可與同群。吾非斯人之徒與而誰與？天下有道，丘不易也。</a:t>
            </a:r>
            <a:endParaRPr lang="zh-TW" altLang="en-US" sz="24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3528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春秋戰國的天下無道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29</a:t>
            </a:fld>
            <a:endParaRPr lang="en-US" altLang="zh-TW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552" y="1700808"/>
            <a:ext cx="7992888" cy="332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+mn-lt"/>
                <a:ea typeface="+mn-ea"/>
              </a:rPr>
              <a:t>在中國，霍布斯叢林發生在春秋戰國時代，孔子稱之無道時代。</a:t>
            </a:r>
          </a:p>
          <a:p>
            <a:pPr marL="514350" indent="-514350" defTabSz="7620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+mn-lt"/>
                <a:ea typeface="+mn-ea"/>
              </a:rPr>
              <a:t>唐君毅：天下之人不知以己之生命通達于人之生命，而互相阻隔，</a:t>
            </a:r>
            <a:r>
              <a:rPr lang="zh-TW" altLang="en-US" sz="2800" b="1" dirty="0" smtClean="0">
                <a:latin typeface="+mn-lt"/>
                <a:ea typeface="+mn-ea"/>
              </a:rPr>
              <a:t>人乃皆無道路可走</a:t>
            </a:r>
            <a:r>
              <a:rPr lang="zh-TW" altLang="en-US" sz="2800" dirty="0" smtClean="0">
                <a:latin typeface="+mn-lt"/>
                <a:ea typeface="+mn-ea"/>
              </a:rPr>
              <a:t>，是謂天下無道，是謂世之亂。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B301-C559-4DDA-9794-0455012475E2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1002505"/>
          </a:xfrm>
        </p:spPr>
        <p:txBody>
          <a:bodyPr/>
          <a:lstStyle/>
          <a:p>
            <a:r>
              <a:rPr lang="en-US" altLang="zh-TW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zh-TW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合作的</a:t>
            </a:r>
            <a:r>
              <a:rPr lang="zh-TW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障礙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72816"/>
            <a:ext cx="7920880" cy="414220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dirty="0"/>
              <a:t>合作並不是必然會發生的。</a:t>
            </a:r>
          </a:p>
          <a:p>
            <a:pPr>
              <a:lnSpc>
                <a:spcPct val="130000"/>
              </a:lnSpc>
            </a:pPr>
            <a:r>
              <a:rPr lang="zh-TW" altLang="en-US" sz="2800" dirty="0" smtClean="0"/>
              <a:t>分配不公、溝通</a:t>
            </a:r>
            <a:r>
              <a:rPr lang="zh-TW" altLang="en-US" sz="2800" dirty="0"/>
              <a:t>困難、缺乏</a:t>
            </a:r>
            <a:r>
              <a:rPr lang="zh-TW" altLang="en-US" sz="2800" dirty="0" smtClean="0"/>
              <a:t>互信是構成合作障礙的三大原因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800" dirty="0" smtClean="0"/>
              <a:t>分配不公已於上章討論。</a:t>
            </a:r>
            <a:endParaRPr lang="en-US" altLang="zh-TW" sz="2800" dirty="0" smtClean="0"/>
          </a:p>
          <a:p>
            <a:pPr>
              <a:lnSpc>
                <a:spcPct val="130000"/>
              </a:lnSpc>
            </a:pPr>
            <a:r>
              <a:rPr lang="zh-TW" altLang="en-US" sz="2800" dirty="0" smtClean="0"/>
              <a:t>溝通困難與缺乏互信可利用賽局理論來解釋。</a:t>
            </a:r>
            <a:endParaRPr lang="en-US" altLang="zh-TW" sz="2800" dirty="0" smtClean="0"/>
          </a:p>
          <a:p>
            <a:pPr>
              <a:lnSpc>
                <a:spcPct val="130000"/>
              </a:lnSpc>
            </a:pPr>
            <a:endParaRPr lang="zh-TW" altLang="en-US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95536" y="1412776"/>
            <a:ext cx="4176464" cy="1718035"/>
          </a:xfrm>
          <a:prstGeom prst="rect">
            <a:avLst/>
          </a:prstGeom>
          <a:noFill/>
          <a:ln w="12700">
            <a:solidFill>
              <a:srgbClr val="FF00CC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110000"/>
              </a:lnSpc>
            </a:pPr>
            <a:r>
              <a:rPr lang="en-US" altLang="zh-TW" sz="2400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	</a:t>
            </a:r>
            <a:r>
              <a:rPr lang="en-US" altLang="zh-TW" sz="2400" b="1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           </a:t>
            </a:r>
            <a:r>
              <a:rPr lang="zh-TW" altLang="en-US" sz="2400" b="1" dirty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齊國策略</a:t>
            </a:r>
          </a:p>
          <a:p>
            <a:pPr defTabSz="762000">
              <a:lnSpc>
                <a:spcPct val="10000"/>
              </a:lnSpc>
            </a:pPr>
            <a:r>
              <a:rPr lang="zh-TW" altLang="en-US" sz="2400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		</a:t>
            </a:r>
          </a:p>
          <a:p>
            <a:pPr defTabSz="762000"/>
            <a:r>
              <a:rPr lang="zh-TW" altLang="en-US" sz="2400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             出兵  不出兵</a:t>
            </a:r>
          </a:p>
          <a:p>
            <a:pPr defTabSz="762000">
              <a:lnSpc>
                <a:spcPct val="20000"/>
              </a:lnSpc>
            </a:pPr>
            <a:endParaRPr lang="zh-TW" altLang="en-US" sz="2400" dirty="0">
              <a:solidFill>
                <a:srgbClr val="660066"/>
              </a:solidFill>
              <a:latin typeface="全真古印體" pitchFamily="49" charset="-120"/>
              <a:ea typeface="全真古印體" pitchFamily="49" charset="-120"/>
            </a:endParaRPr>
          </a:p>
          <a:p>
            <a:pPr defTabSz="762000"/>
            <a:r>
              <a:rPr lang="zh-TW" altLang="en-US" sz="2400" b="1" dirty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楚國</a:t>
            </a:r>
            <a:r>
              <a:rPr lang="zh-TW" altLang="en-US" sz="2400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	  出兵  </a:t>
            </a:r>
            <a:r>
              <a:rPr lang="en-US" altLang="zh-TW" sz="2400" b="1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(1,1) (3,0)</a:t>
            </a:r>
            <a:endParaRPr lang="en-US" altLang="zh-TW" sz="2400" dirty="0">
              <a:solidFill>
                <a:srgbClr val="660066"/>
              </a:solidFill>
              <a:latin typeface="全真古印體" pitchFamily="49" charset="-120"/>
              <a:ea typeface="全真古印體" pitchFamily="49" charset="-120"/>
            </a:endParaRPr>
          </a:p>
          <a:p>
            <a:pPr defTabSz="762000"/>
            <a:r>
              <a:rPr lang="zh-TW" altLang="en-US" sz="2400" b="1" dirty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策略</a:t>
            </a:r>
            <a:r>
              <a:rPr lang="zh-TW" altLang="en-US" sz="2400" dirty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	</a:t>
            </a:r>
            <a:r>
              <a:rPr lang="zh-TW" altLang="en-US" sz="2400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不出兵  </a:t>
            </a:r>
            <a:r>
              <a:rPr lang="en-US" altLang="zh-TW" sz="2400" b="1" dirty="0">
                <a:solidFill>
                  <a:srgbClr val="660066"/>
                </a:solidFill>
                <a:latin typeface="全真古印體" pitchFamily="49" charset="-120"/>
                <a:ea typeface="全真古印體" pitchFamily="49" charset="-120"/>
              </a:rPr>
              <a:t>(0,3) (2,2)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788024" y="1412776"/>
            <a:ext cx="4148504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zh-TW" altLang="en-US" sz="2400" dirty="0">
                <a:latin typeface="+mn-ea"/>
                <a:ea typeface="+mn-ea"/>
              </a:rPr>
              <a:t>假設：</a:t>
            </a:r>
          </a:p>
          <a:p>
            <a:pPr marL="457200" indent="-457200" defTabSz="762000">
              <a:buFont typeface="+mj-lt"/>
              <a:buAutoNum type="arabicPeriod"/>
            </a:pPr>
            <a:r>
              <a:rPr lang="en-US" altLang="zh-TW" sz="2400" dirty="0" smtClean="0">
                <a:latin typeface="+mn-ea"/>
                <a:ea typeface="+mn-ea"/>
              </a:rPr>
              <a:t>(</a:t>
            </a:r>
            <a:r>
              <a:rPr lang="en-US" altLang="zh-TW" sz="2400" dirty="0">
                <a:latin typeface="+mn-ea"/>
                <a:ea typeface="+mn-ea"/>
              </a:rPr>
              <a:t>A,B) </a:t>
            </a:r>
            <a:r>
              <a:rPr lang="zh-TW" altLang="en-US" sz="2400" dirty="0">
                <a:latin typeface="+mn-ea"/>
                <a:ea typeface="+mn-ea"/>
              </a:rPr>
              <a:t>表雙方報償</a:t>
            </a:r>
            <a:r>
              <a:rPr lang="zh-TW" altLang="en-US" sz="2400" dirty="0" smtClean="0">
                <a:latin typeface="+mn-ea"/>
                <a:ea typeface="+mn-ea"/>
              </a:rPr>
              <a:t>，</a:t>
            </a:r>
            <a:r>
              <a:rPr lang="en-US" altLang="zh-TW" sz="2400" dirty="0" smtClean="0">
                <a:latin typeface="+mn-ea"/>
                <a:ea typeface="+mn-ea"/>
              </a:rPr>
              <a:t>A</a:t>
            </a:r>
            <a:r>
              <a:rPr lang="zh-TW" altLang="en-US" sz="2400" dirty="0">
                <a:latin typeface="+mn-ea"/>
                <a:ea typeface="+mn-ea"/>
              </a:rPr>
              <a:t>為楚國，</a:t>
            </a:r>
            <a:r>
              <a:rPr lang="en-US" altLang="zh-TW" sz="2400" dirty="0">
                <a:latin typeface="+mn-ea"/>
                <a:ea typeface="+mn-ea"/>
              </a:rPr>
              <a:t>B</a:t>
            </a:r>
            <a:r>
              <a:rPr lang="zh-TW" altLang="en-US" sz="2400" dirty="0">
                <a:latin typeface="+mn-ea"/>
                <a:ea typeface="+mn-ea"/>
              </a:rPr>
              <a:t>為齊國。</a:t>
            </a:r>
          </a:p>
          <a:p>
            <a:pPr marL="457200" indent="-457200" defTabSz="762000">
              <a:buFont typeface="+mj-lt"/>
              <a:buAutoNum type="arabicPeriod"/>
            </a:pPr>
            <a:r>
              <a:rPr lang="zh-TW" altLang="en-US" sz="2400" dirty="0" smtClean="0">
                <a:latin typeface="+mn-ea"/>
                <a:ea typeface="+mn-ea"/>
              </a:rPr>
              <a:t>兩</a:t>
            </a:r>
            <a:r>
              <a:rPr lang="zh-TW" altLang="en-US" sz="2400" dirty="0">
                <a:latin typeface="+mn-ea"/>
                <a:ea typeface="+mn-ea"/>
              </a:rPr>
              <a:t>國互不信任</a:t>
            </a:r>
            <a:r>
              <a:rPr lang="zh-TW" altLang="en-US" sz="2400" dirty="0" smtClean="0">
                <a:latin typeface="+mn-ea"/>
                <a:ea typeface="+mn-ea"/>
              </a:rPr>
              <a:t>，都</a:t>
            </a:r>
            <a:r>
              <a:rPr lang="zh-TW" altLang="en-US" sz="2400" dirty="0">
                <a:latin typeface="+mn-ea"/>
                <a:ea typeface="+mn-ea"/>
              </a:rPr>
              <a:t>採取主宰策略。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51520" y="3501008"/>
            <a:ext cx="8645769" cy="2647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altLang="zh-TW" sz="2800" dirty="0">
                <a:latin typeface="+mn-lt"/>
                <a:ea typeface="+mn-ea"/>
              </a:rPr>
              <a:t>【</a:t>
            </a:r>
            <a:r>
              <a:rPr lang="zh-TW" altLang="en-US" sz="2800" dirty="0">
                <a:latin typeface="+mn-lt"/>
                <a:ea typeface="+mn-ea"/>
              </a:rPr>
              <a:t>楚國</a:t>
            </a:r>
            <a:r>
              <a:rPr lang="en-US" altLang="zh-TW" sz="2800" dirty="0">
                <a:latin typeface="+mn-lt"/>
                <a:ea typeface="+mn-ea"/>
              </a:rPr>
              <a:t>】</a:t>
            </a:r>
            <a:r>
              <a:rPr lang="zh-TW" altLang="en-US" sz="2800" dirty="0">
                <a:latin typeface="+mn-lt"/>
                <a:ea typeface="+mn-ea"/>
              </a:rPr>
              <a:t>不論齊國出兵或不出兵，楚國總是選擇出兵。</a:t>
            </a:r>
          </a:p>
          <a:p>
            <a:pPr marL="1081088" lvl="1" indent="-542925" defTabSz="762000"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若</a:t>
            </a:r>
            <a:r>
              <a:rPr lang="zh-TW" altLang="en-US" sz="2400" dirty="0">
                <a:latin typeface="+mn-lt"/>
                <a:ea typeface="+mn-ea"/>
              </a:rPr>
              <a:t>齊國出兵</a:t>
            </a:r>
            <a:r>
              <a:rPr lang="zh-TW" altLang="en-US" sz="2400" dirty="0" smtClean="0">
                <a:latin typeface="+mn-lt"/>
                <a:ea typeface="+mn-ea"/>
              </a:rPr>
              <a:t>：楚國</a:t>
            </a:r>
            <a:r>
              <a:rPr lang="zh-TW" altLang="en-US" sz="2400" dirty="0">
                <a:latin typeface="+mn-lt"/>
                <a:ea typeface="+mn-ea"/>
              </a:rPr>
              <a:t>出兵的報償為 </a:t>
            </a:r>
            <a:r>
              <a:rPr lang="en-US" altLang="zh-TW" sz="2400" dirty="0">
                <a:latin typeface="+mn-lt"/>
                <a:ea typeface="+mn-ea"/>
              </a:rPr>
              <a:t>1</a:t>
            </a:r>
            <a:r>
              <a:rPr lang="zh-TW" altLang="en-US" sz="2400" dirty="0">
                <a:latin typeface="+mn-lt"/>
                <a:ea typeface="+mn-ea"/>
              </a:rPr>
              <a:t>，不出兵的報償為 </a:t>
            </a:r>
            <a:r>
              <a:rPr lang="en-US" altLang="zh-TW" sz="2400" dirty="0">
                <a:latin typeface="+mn-lt"/>
                <a:ea typeface="+mn-ea"/>
              </a:rPr>
              <a:t>0</a:t>
            </a:r>
            <a:r>
              <a:rPr lang="zh-TW" altLang="en-US" sz="2400" dirty="0">
                <a:latin typeface="+mn-lt"/>
                <a:ea typeface="+mn-ea"/>
              </a:rPr>
              <a:t>，故出兵。</a:t>
            </a:r>
          </a:p>
          <a:p>
            <a:pPr marL="1081088" lvl="1" indent="-542925" defTabSz="762000"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若</a:t>
            </a:r>
            <a:r>
              <a:rPr lang="zh-TW" altLang="en-US" sz="2400" dirty="0">
                <a:latin typeface="+mn-lt"/>
                <a:ea typeface="+mn-ea"/>
              </a:rPr>
              <a:t>齊國不出兵</a:t>
            </a:r>
            <a:r>
              <a:rPr lang="zh-TW" altLang="en-US" sz="2400" dirty="0" smtClean="0">
                <a:latin typeface="+mn-lt"/>
                <a:ea typeface="+mn-ea"/>
              </a:rPr>
              <a:t>：楚國</a:t>
            </a:r>
            <a:r>
              <a:rPr lang="zh-TW" altLang="en-US" sz="2400" dirty="0">
                <a:latin typeface="+mn-lt"/>
                <a:ea typeface="+mn-ea"/>
              </a:rPr>
              <a:t>出兵的報償為 </a:t>
            </a:r>
            <a:r>
              <a:rPr lang="en-US" altLang="zh-TW" sz="2400" dirty="0">
                <a:latin typeface="+mn-lt"/>
                <a:ea typeface="+mn-ea"/>
              </a:rPr>
              <a:t>3</a:t>
            </a:r>
            <a:r>
              <a:rPr lang="zh-TW" altLang="en-US" sz="2400" dirty="0">
                <a:latin typeface="+mn-lt"/>
                <a:ea typeface="+mn-ea"/>
              </a:rPr>
              <a:t>，不出兵的報償為 </a:t>
            </a:r>
            <a:r>
              <a:rPr lang="en-US" altLang="zh-TW" sz="2400" dirty="0">
                <a:latin typeface="+mn-lt"/>
                <a:ea typeface="+mn-ea"/>
              </a:rPr>
              <a:t>2</a:t>
            </a:r>
            <a:r>
              <a:rPr lang="zh-TW" altLang="en-US" sz="2400" dirty="0">
                <a:latin typeface="+mn-lt"/>
                <a:ea typeface="+mn-ea"/>
              </a:rPr>
              <a:t>，故出兵。</a:t>
            </a:r>
          </a:p>
          <a:p>
            <a:pPr defTabSz="762000">
              <a:lnSpc>
                <a:spcPct val="40000"/>
              </a:lnSpc>
            </a:pPr>
            <a:endParaRPr lang="zh-TW" altLang="en-US" sz="2800" dirty="0">
              <a:latin typeface="+mn-lt"/>
              <a:ea typeface="+mn-ea"/>
            </a:endParaRPr>
          </a:p>
          <a:p>
            <a:pPr defTabSz="762000">
              <a:lnSpc>
                <a:spcPct val="110000"/>
              </a:lnSpc>
            </a:pPr>
            <a:r>
              <a:rPr lang="en-US" altLang="zh-TW" sz="2800" dirty="0">
                <a:latin typeface="+mn-lt"/>
                <a:ea typeface="+mn-ea"/>
              </a:rPr>
              <a:t>【</a:t>
            </a:r>
            <a:r>
              <a:rPr lang="zh-TW" altLang="en-US" sz="2800" dirty="0">
                <a:latin typeface="+mn-lt"/>
                <a:ea typeface="+mn-ea"/>
              </a:rPr>
              <a:t>齊國</a:t>
            </a:r>
            <a:r>
              <a:rPr lang="en-US" altLang="zh-TW" sz="2800" dirty="0">
                <a:latin typeface="+mn-lt"/>
                <a:ea typeface="+mn-ea"/>
              </a:rPr>
              <a:t>】</a:t>
            </a:r>
            <a:r>
              <a:rPr lang="zh-TW" altLang="en-US" sz="2800" dirty="0">
                <a:latin typeface="+mn-lt"/>
                <a:ea typeface="+mn-ea"/>
              </a:rPr>
              <a:t>同樣地，在這對稱的例子中，亦選擇出兵。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3.2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齊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楚相爭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30</a:t>
            </a:fld>
            <a:endParaRPr lang="en-US" altLang="zh-TW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3568" y="3140968"/>
            <a:ext cx="7776864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就總報償言，最高是都不出兵的 </a:t>
            </a:r>
            <a:r>
              <a:rPr lang="en-US" altLang="zh-TW" sz="2400" dirty="0" smtClean="0">
                <a:latin typeface="+mn-lt"/>
                <a:ea typeface="+mn-ea"/>
              </a:rPr>
              <a:t>(2,2)</a:t>
            </a:r>
            <a:r>
              <a:rPr lang="zh-TW" altLang="en-US" sz="2400" dirty="0" smtClean="0">
                <a:latin typeface="+mn-lt"/>
                <a:ea typeface="+mn-ea"/>
              </a:rPr>
              <a:t>，其次是一方出兵的 </a:t>
            </a:r>
            <a:r>
              <a:rPr lang="en-US" altLang="zh-TW" sz="2400" dirty="0" smtClean="0">
                <a:latin typeface="+mn-lt"/>
                <a:ea typeface="+mn-ea"/>
              </a:rPr>
              <a:t>(3,0)</a:t>
            </a:r>
            <a:r>
              <a:rPr lang="zh-TW" altLang="en-US" sz="2400" dirty="0" smtClean="0">
                <a:latin typeface="+mn-lt"/>
                <a:ea typeface="+mn-ea"/>
              </a:rPr>
              <a:t>或</a:t>
            </a:r>
            <a:r>
              <a:rPr lang="en-US" altLang="zh-TW" sz="2400" dirty="0" smtClean="0">
                <a:latin typeface="+mn-lt"/>
                <a:ea typeface="+mn-ea"/>
              </a:rPr>
              <a:t>(0,3)</a:t>
            </a:r>
            <a:r>
              <a:rPr lang="zh-TW" altLang="en-US" sz="2400" dirty="0" smtClean="0">
                <a:latin typeface="+mn-lt"/>
                <a:ea typeface="+mn-ea"/>
              </a:rPr>
              <a:t>，而都以出兵的 </a:t>
            </a:r>
            <a:r>
              <a:rPr lang="en-US" altLang="zh-TW" sz="2400" dirty="0" smtClean="0">
                <a:latin typeface="+mn-lt"/>
                <a:ea typeface="+mn-ea"/>
              </a:rPr>
              <a:t>(1,1)</a:t>
            </a:r>
            <a:r>
              <a:rPr lang="zh-TW" altLang="en-US" sz="2400" dirty="0" smtClean="0">
                <a:latin typeface="+mn-lt"/>
                <a:ea typeface="+mn-ea"/>
              </a:rPr>
              <a:t> 為最低。</a:t>
            </a:r>
            <a:endParaRPr lang="en-US" altLang="zh-TW" sz="2400" dirty="0" smtClean="0">
              <a:latin typeface="+mn-lt"/>
              <a:ea typeface="+mn-ea"/>
            </a:endParaRPr>
          </a:p>
          <a:p>
            <a:pPr marL="268288" indent="-268288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但就</a:t>
            </a:r>
            <a:r>
              <a:rPr lang="zh-TW" altLang="en-US" sz="2400" dirty="0">
                <a:latin typeface="+mn-lt"/>
                <a:ea typeface="+mn-ea"/>
              </a:rPr>
              <a:t>個別報償而言</a:t>
            </a:r>
            <a:r>
              <a:rPr lang="zh-TW" altLang="en-US" sz="2400" dirty="0" smtClean="0">
                <a:latin typeface="+mn-lt"/>
                <a:ea typeface="+mn-ea"/>
              </a:rPr>
              <a:t>，兩</a:t>
            </a:r>
            <a:r>
              <a:rPr lang="zh-TW" altLang="en-US" sz="2400" dirty="0">
                <a:latin typeface="+mn-lt"/>
                <a:ea typeface="+mn-ea"/>
              </a:rPr>
              <a:t>國都得</a:t>
            </a:r>
            <a:r>
              <a:rPr lang="zh-TW" altLang="en-US" sz="2400" dirty="0" smtClean="0">
                <a:latin typeface="+mn-lt"/>
                <a:ea typeface="+mn-ea"/>
              </a:rPr>
              <a:t>不到 </a:t>
            </a:r>
            <a:r>
              <a:rPr lang="en-US" altLang="zh-TW" sz="2400" dirty="0" smtClean="0">
                <a:latin typeface="+mn-lt"/>
                <a:ea typeface="+mn-ea"/>
              </a:rPr>
              <a:t>3</a:t>
            </a:r>
            <a:r>
              <a:rPr lang="zh-TW" altLang="en-US" sz="2400" dirty="0">
                <a:latin typeface="+mn-lt"/>
                <a:ea typeface="+mn-ea"/>
              </a:rPr>
              <a:t>的利得</a:t>
            </a:r>
            <a:r>
              <a:rPr lang="zh-TW" altLang="en-US" sz="2400" dirty="0" smtClean="0">
                <a:latin typeface="+mn-lt"/>
                <a:ea typeface="+mn-ea"/>
              </a:rPr>
              <a:t>，也</a:t>
            </a:r>
            <a:r>
              <a:rPr lang="zh-TW" altLang="en-US" sz="2400" dirty="0">
                <a:latin typeface="+mn-lt"/>
                <a:ea typeface="+mn-ea"/>
              </a:rPr>
              <a:t>得不到都不出兵時的 </a:t>
            </a:r>
            <a:r>
              <a:rPr lang="en-US" altLang="zh-TW" sz="2400" dirty="0">
                <a:latin typeface="+mn-lt"/>
                <a:ea typeface="+mn-ea"/>
              </a:rPr>
              <a:t>2</a:t>
            </a:r>
            <a:r>
              <a:rPr lang="zh-TW" altLang="en-US" sz="2400" dirty="0" smtClean="0">
                <a:latin typeface="+mn-lt"/>
                <a:ea typeface="+mn-ea"/>
              </a:rPr>
              <a:t>，而</a:t>
            </a:r>
            <a:r>
              <a:rPr lang="zh-TW" altLang="en-US" sz="2400" dirty="0">
                <a:latin typeface="+mn-lt"/>
                <a:ea typeface="+mn-ea"/>
              </a:rPr>
              <a:t>得到最差的 </a:t>
            </a:r>
            <a:r>
              <a:rPr lang="en-US" altLang="zh-TW" sz="2400" dirty="0">
                <a:latin typeface="+mn-lt"/>
                <a:ea typeface="+mn-ea"/>
              </a:rPr>
              <a:t>1</a:t>
            </a:r>
            <a:r>
              <a:rPr lang="zh-TW" altLang="en-US" sz="2400" dirty="0">
                <a:latin typeface="+mn-lt"/>
                <a:ea typeface="+mn-ea"/>
              </a:rPr>
              <a:t>。</a:t>
            </a:r>
          </a:p>
          <a:p>
            <a:pPr defTabSz="762000">
              <a:lnSpc>
                <a:spcPct val="40000"/>
              </a:lnSpc>
              <a:buFont typeface="Arial" pitchFamily="34" charset="0"/>
              <a:buChar char="•"/>
            </a:pPr>
            <a:endParaRPr lang="zh-TW" altLang="en-US" sz="2400" dirty="0">
              <a:latin typeface="+mn-lt"/>
              <a:ea typeface="+mn-ea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55576" y="1340768"/>
            <a:ext cx="4278923" cy="1570303"/>
          </a:xfrm>
          <a:prstGeom prst="rect">
            <a:avLst/>
          </a:prstGeom>
          <a:noFill/>
          <a:ln w="12700">
            <a:solidFill>
              <a:srgbClr val="FF00CC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altLang="zh-TW" sz="2400" dirty="0">
                <a:latin typeface="全真古印體" pitchFamily="49" charset="-120"/>
                <a:ea typeface="全真古印體" pitchFamily="49" charset="-120"/>
              </a:rPr>
              <a:t>	           </a:t>
            </a:r>
            <a:r>
              <a:rPr lang="zh-TW" altLang="en-US" sz="2400" dirty="0">
                <a:latin typeface="全真海報體" pitchFamily="49" charset="-120"/>
                <a:ea typeface="全真海報體" pitchFamily="49" charset="-120"/>
              </a:rPr>
              <a:t>齊 國</a:t>
            </a:r>
          </a:p>
          <a:p>
            <a:pPr defTabSz="762000"/>
            <a:r>
              <a:rPr lang="zh-TW" altLang="en-US" sz="2400" dirty="0">
                <a:latin typeface="全真古印體" pitchFamily="49" charset="-120"/>
                <a:ea typeface="全真古印體" pitchFamily="49" charset="-120"/>
              </a:rPr>
              <a:t>            出兵  不出兵</a:t>
            </a:r>
          </a:p>
          <a:p>
            <a:pPr defTabSz="762000"/>
            <a:r>
              <a:rPr lang="zh-TW" altLang="en-US" sz="2400" dirty="0">
                <a:latin typeface="全真海報體" pitchFamily="49" charset="-120"/>
                <a:ea typeface="全真海報體" pitchFamily="49" charset="-120"/>
              </a:rPr>
              <a:t>楚</a:t>
            </a:r>
            <a:r>
              <a:rPr lang="zh-TW" altLang="en-US" sz="2400" dirty="0">
                <a:latin typeface="全真古印體" pitchFamily="49" charset="-120"/>
                <a:ea typeface="全真古印體" pitchFamily="49" charset="-120"/>
              </a:rPr>
              <a:t>	 出兵  </a:t>
            </a:r>
            <a:r>
              <a:rPr lang="en-US" altLang="zh-TW" sz="2400" b="1" dirty="0">
                <a:latin typeface="全真古印體" pitchFamily="49" charset="-120"/>
                <a:ea typeface="全真古印體" pitchFamily="49" charset="-120"/>
              </a:rPr>
              <a:t>(1,1) (3,0)</a:t>
            </a:r>
            <a:endParaRPr lang="en-US" altLang="zh-TW" sz="2400" dirty="0">
              <a:latin typeface="全真古印體" pitchFamily="49" charset="-120"/>
              <a:ea typeface="全真古印體" pitchFamily="49" charset="-120"/>
            </a:endParaRPr>
          </a:p>
          <a:p>
            <a:pPr defTabSz="762000"/>
            <a:r>
              <a:rPr lang="zh-TW" altLang="en-US" sz="2400" dirty="0">
                <a:latin typeface="全真海報體" pitchFamily="49" charset="-120"/>
                <a:ea typeface="全真海報體" pitchFamily="49" charset="-120"/>
              </a:rPr>
              <a:t>國 </a:t>
            </a:r>
            <a:r>
              <a:rPr lang="zh-TW" altLang="en-US" sz="2400" dirty="0" smtClean="0">
                <a:latin typeface="全真海報體" pitchFamily="49" charset="-120"/>
                <a:ea typeface="全真海報體" pitchFamily="49" charset="-120"/>
              </a:rPr>
              <a:t> </a:t>
            </a:r>
            <a:r>
              <a:rPr lang="zh-TW" altLang="en-US" sz="2400" dirty="0" smtClean="0">
                <a:latin typeface="全真古印體" pitchFamily="49" charset="-120"/>
                <a:ea typeface="全真古印體" pitchFamily="49" charset="-120"/>
              </a:rPr>
              <a:t>不</a:t>
            </a:r>
            <a:r>
              <a:rPr lang="zh-TW" altLang="en-US" sz="2400" dirty="0">
                <a:latin typeface="全真古印體" pitchFamily="49" charset="-120"/>
                <a:ea typeface="全真古印體" pitchFamily="49" charset="-120"/>
              </a:rPr>
              <a:t>出兵  </a:t>
            </a:r>
            <a:r>
              <a:rPr lang="en-US" altLang="zh-TW" sz="2400" b="1" dirty="0">
                <a:latin typeface="全真古印體" pitchFamily="49" charset="-120"/>
                <a:ea typeface="全真古印體" pitchFamily="49" charset="-120"/>
              </a:rPr>
              <a:t>(0,3) (2,2)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819358" y="3078164"/>
            <a:ext cx="801501" cy="9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2075" tIns="46038" rIns="92075" bIns="46038">
            <a:spAutoFit/>
          </a:bodyPr>
          <a:lstStyle/>
          <a:p>
            <a:pPr defTabSz="762000"/>
            <a:endParaRPr lang="zh-TW" altLang="zh-TW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749019" y="3154364"/>
            <a:ext cx="801501" cy="9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2075" tIns="46038" rIns="92075" bIns="46038">
            <a:spAutoFit/>
          </a:bodyPr>
          <a:lstStyle/>
          <a:p>
            <a:pPr defTabSz="762000"/>
            <a:endParaRPr lang="zh-TW" altLang="zh-TW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3.3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有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道社會與無道社會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899592" y="5013176"/>
            <a:ext cx="7848872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zh-TW" altLang="en-US" sz="2800" b="1" dirty="0" smtClean="0">
                <a:solidFill>
                  <a:srgbClr val="C00000"/>
                </a:solidFill>
                <a:latin typeface="+mn-lt"/>
                <a:ea typeface="+mn-ea"/>
              </a:rPr>
              <a:t>我們稱總報償最高的 </a:t>
            </a:r>
            <a:r>
              <a:rPr lang="en-US" altLang="zh-TW" sz="2800" b="1" dirty="0" smtClean="0">
                <a:solidFill>
                  <a:srgbClr val="C00000"/>
                </a:solidFill>
                <a:latin typeface="+mn-lt"/>
                <a:ea typeface="+mn-ea"/>
              </a:rPr>
              <a:t>(2,2)</a:t>
            </a:r>
            <a:r>
              <a:rPr lang="zh-TW" altLang="en-US" sz="2800" b="1" dirty="0" smtClean="0">
                <a:solidFill>
                  <a:srgbClr val="C00000"/>
                </a:solidFill>
                <a:latin typeface="+mn-lt"/>
                <a:ea typeface="+mn-ea"/>
              </a:rPr>
              <a:t>狀態為有道社會；</a:t>
            </a:r>
            <a:endParaRPr lang="en-US" altLang="zh-TW" sz="2800" b="1" dirty="0" smtClean="0">
              <a:solidFill>
                <a:srgbClr val="C00000"/>
              </a:solidFill>
              <a:latin typeface="+mn-lt"/>
              <a:ea typeface="+mn-ea"/>
            </a:endParaRPr>
          </a:p>
          <a:p>
            <a:pPr defTabSz="762000"/>
            <a:r>
              <a:rPr lang="zh-TW" altLang="en-US" sz="2800" b="1" dirty="0" smtClean="0">
                <a:solidFill>
                  <a:srgbClr val="C00000"/>
                </a:solidFill>
                <a:latin typeface="+mn-lt"/>
                <a:ea typeface="+mn-ea"/>
              </a:rPr>
              <a:t>而稱總報償最低的 </a:t>
            </a:r>
            <a:r>
              <a:rPr lang="en-US" altLang="zh-TW" sz="2800" b="1" dirty="0" smtClean="0">
                <a:solidFill>
                  <a:srgbClr val="C00000"/>
                </a:solidFill>
                <a:latin typeface="+mn-lt"/>
                <a:ea typeface="+mn-ea"/>
              </a:rPr>
              <a:t>(1,1)</a:t>
            </a:r>
            <a:r>
              <a:rPr lang="zh-TW" altLang="en-US" sz="2800" b="1" dirty="0" smtClean="0">
                <a:solidFill>
                  <a:srgbClr val="C00000"/>
                </a:solidFill>
                <a:latin typeface="+mn-lt"/>
                <a:ea typeface="+mn-ea"/>
              </a:rPr>
              <a:t>狀態為無道社會。</a:t>
            </a:r>
            <a:endParaRPr lang="zh-TW" altLang="en-US" sz="2800" b="1" dirty="0">
              <a:solidFill>
                <a:srgbClr val="C00000"/>
              </a:solidFill>
              <a:latin typeface="+mn-lt"/>
              <a:ea typeface="+mn-ea"/>
            </a:endParaRP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9552" y="1628800"/>
            <a:ext cx="8064896" cy="4186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defTabSz="762000"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那個時代要</a:t>
            </a:r>
            <a:r>
              <a:rPr lang="zh-TW" altLang="en-US" sz="2800" dirty="0">
                <a:latin typeface="+mn-ea"/>
                <a:ea typeface="+mn-ea"/>
              </a:rPr>
              <a:t>解決的問題</a:t>
            </a:r>
            <a:r>
              <a:rPr lang="zh-TW" altLang="en-US" sz="2800" dirty="0" smtClean="0">
                <a:latin typeface="+mn-ea"/>
                <a:ea typeface="+mn-ea"/>
              </a:rPr>
              <a:t>： </a:t>
            </a:r>
            <a:r>
              <a:rPr lang="zh-TW" altLang="en-US" sz="2800" dirty="0">
                <a:latin typeface="+mn-ea"/>
                <a:ea typeface="+mn-ea"/>
              </a:rPr>
              <a:t>滔滔者，天下皆是也</a:t>
            </a:r>
            <a:r>
              <a:rPr lang="zh-TW" altLang="en-US" sz="2800" dirty="0" smtClean="0">
                <a:latin typeface="+mn-ea"/>
                <a:ea typeface="+mn-ea"/>
              </a:rPr>
              <a:t>，而</a:t>
            </a:r>
            <a:r>
              <a:rPr lang="zh-TW" altLang="en-US" sz="2800" dirty="0">
                <a:latin typeface="+mn-ea"/>
                <a:ea typeface="+mn-ea"/>
              </a:rPr>
              <a:t>誰以易之</a:t>
            </a:r>
            <a:r>
              <a:rPr lang="zh-TW" altLang="en-US" sz="2800" dirty="0" smtClean="0">
                <a:latin typeface="+mn-ea"/>
                <a:ea typeface="+mn-ea"/>
              </a:rPr>
              <a:t>？這</a:t>
            </a:r>
            <a:r>
              <a:rPr lang="zh-TW" altLang="en-US" sz="2800" dirty="0">
                <a:latin typeface="+mn-ea"/>
                <a:ea typeface="+mn-ea"/>
              </a:rPr>
              <a:t>與西方啟蒙</a:t>
            </a:r>
            <a:r>
              <a:rPr lang="zh-TW" altLang="en-US" sz="2800" dirty="0" smtClean="0">
                <a:latin typeface="+mn-ea"/>
                <a:ea typeface="+mn-ea"/>
              </a:rPr>
              <a:t>時代的</a:t>
            </a:r>
            <a:r>
              <a:rPr lang="zh-TW" altLang="en-US" sz="2800" dirty="0">
                <a:latin typeface="+mn-ea"/>
                <a:ea typeface="+mn-ea"/>
              </a:rPr>
              <a:t>基本</a:t>
            </a:r>
            <a:r>
              <a:rPr lang="zh-TW" altLang="en-US" sz="2800" dirty="0" smtClean="0">
                <a:latin typeface="+mn-ea"/>
                <a:ea typeface="+mn-ea"/>
              </a:rPr>
              <a:t>問題是不謀而合：</a:t>
            </a:r>
            <a:r>
              <a:rPr lang="zh-TW" altLang="en-US" sz="2800" b="1" dirty="0" smtClean="0">
                <a:latin typeface="+mn-ea"/>
                <a:ea typeface="+mn-ea"/>
              </a:rPr>
              <a:t>如何</a:t>
            </a:r>
            <a:r>
              <a:rPr lang="zh-TW" altLang="en-US" sz="2800" b="1" dirty="0">
                <a:latin typeface="+mn-ea"/>
                <a:ea typeface="+mn-ea"/>
              </a:rPr>
              <a:t>走出霍布斯叢林</a:t>
            </a:r>
            <a:r>
              <a:rPr lang="zh-TW" altLang="en-US" sz="2800" b="1" dirty="0" smtClean="0">
                <a:latin typeface="+mn-ea"/>
                <a:ea typeface="+mn-ea"/>
              </a:rPr>
              <a:t>？</a:t>
            </a:r>
            <a:r>
              <a:rPr lang="zh-TW" altLang="en-US" sz="2800" dirty="0" smtClean="0">
                <a:latin typeface="+mn-ea"/>
                <a:ea typeface="+mn-ea"/>
              </a:rPr>
              <a:t>胡適：要想變無道為有道，卻從何處下手？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lvl="0" indent="-514350" defTabSz="762000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ea"/>
                <a:ea typeface="+mn-ea"/>
              </a:rPr>
              <a:t>三個步驟去瞭解各家各派的學說：</a:t>
            </a:r>
          </a:p>
          <a:p>
            <a:pPr marL="971550" lvl="1" indent="-514350" defTabSz="7620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各家如何當時社會陷於無道的理由？</a:t>
            </a:r>
          </a:p>
          <a:p>
            <a:pPr marL="971550" lvl="1" indent="-514350" defTabSz="7620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各家的理想社會是一個什麼樣的世界？</a:t>
            </a:r>
          </a:p>
          <a:p>
            <a:pPr marL="971550" lvl="1" indent="-514350" defTabSz="76200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由無道社會到理想社會之間的解釋橋樑要如何搭建？</a:t>
            </a:r>
            <a:endParaRPr lang="zh-TW" altLang="en-US" sz="2800" b="1" dirty="0">
              <a:latin typeface="+mn-ea"/>
              <a:ea typeface="+mn-ea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3.4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文明</a:t>
            </a:r>
            <a:r>
              <a:rPr lang="zh-TW" altLang="en-US" b="1" dirty="0" smtClean="0">
                <a:solidFill>
                  <a:srgbClr val="660066"/>
                </a:solidFill>
                <a:latin typeface="+mj-lt"/>
                <a:ea typeface="+mn-ea"/>
              </a:rPr>
              <a:t>的基本問題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n-ea"/>
              <a:cs typeface="+mj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67544" y="1268761"/>
            <a:ext cx="8136904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+mn-lt"/>
                <a:ea typeface="+mn-ea"/>
              </a:rPr>
              <a:t>無</a:t>
            </a:r>
            <a:r>
              <a:rPr lang="zh-TW" altLang="en-US" sz="2800" dirty="0">
                <a:latin typeface="+mn-lt"/>
                <a:ea typeface="+mn-ea"/>
              </a:rPr>
              <a:t>道社會的</a:t>
            </a:r>
            <a:r>
              <a:rPr lang="zh-TW" altLang="en-US" sz="2800" dirty="0" smtClean="0">
                <a:latin typeface="+mn-lt"/>
                <a:ea typeface="+mn-ea"/>
              </a:rPr>
              <a:t>起因：</a:t>
            </a:r>
            <a:endParaRPr lang="zh-TW" altLang="en-US" sz="2800" dirty="0">
              <a:latin typeface="+mn-lt"/>
              <a:ea typeface="+mn-ea"/>
            </a:endParaRPr>
          </a:p>
          <a:p>
            <a:pPr marL="971550" lvl="1" indent="-514350" algn="just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n-lt"/>
                <a:ea typeface="+mn-ea"/>
              </a:rPr>
              <a:t>五色令人目盲；五音令人耳聾；五味令人口爽；馳騁畋獵，令人心發狂；難得之貨，令人行妨。是以聖人為腹不為目，故去彼取此。</a:t>
            </a:r>
            <a:endParaRPr lang="zh-TW" altLang="en-US" sz="2400" dirty="0">
              <a:latin typeface="+mn-lt"/>
              <a:ea typeface="+mn-ea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3.5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老子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的聖人不仁論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33</a:t>
            </a:fld>
            <a:endParaRPr lang="en-US" altLang="zh-TW"/>
          </a:p>
        </p:txBody>
      </p:sp>
      <p:sp>
        <p:nvSpPr>
          <p:cNvPr id="6" name="矩形 5"/>
          <p:cNvSpPr/>
          <p:nvPr/>
        </p:nvSpPr>
        <p:spPr>
          <a:xfrm>
            <a:off x="611560" y="3789040"/>
            <a:ext cx="72728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+mj-lt"/>
              <a:buAutoNum type="arabicPeriod" startAt="2"/>
            </a:pPr>
            <a:r>
              <a:rPr lang="zh-TW" altLang="en-US" sz="2800" dirty="0" smtClean="0">
                <a:latin typeface="+mn-lt"/>
                <a:ea typeface="+mn-ea"/>
              </a:rPr>
              <a:t>理想社會的內容：</a:t>
            </a:r>
            <a:endParaRPr lang="en-US" altLang="zh-TW" sz="2400" dirty="0" smtClean="0">
              <a:latin typeface="+mn-lt"/>
              <a:ea typeface="+mn-ea"/>
            </a:endParaRPr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全真古印體" pitchFamily="49" charset="-120"/>
              </a:rPr>
              <a:t>小國寡民：鄰國相望，雞犬之音相聞，民至老死而不相往來。</a:t>
            </a:r>
            <a:endParaRPr lang="en-US" altLang="zh-TW" sz="2400" dirty="0" smtClean="0">
              <a:solidFill>
                <a:srgbClr val="000000"/>
              </a:solidFill>
              <a:latin typeface="+mn-lt"/>
              <a:ea typeface="全真古印體" pitchFamily="49" charset="-120"/>
            </a:endParaRPr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全真古印體" pitchFamily="49" charset="-120"/>
              </a:rPr>
              <a:t>儉樸社會：甘其食、美其服、安其居、樂其俗。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9552" y="1628800"/>
            <a:ext cx="7776864" cy="332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lvl="1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虛其心，實其腹，弱其志，強其骨。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514350" lvl="1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不尚賢，使民不爭；不貴難得之貨，使民不為盜；不見可欲，使民心不亂。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514350" lvl="1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絕</a:t>
            </a:r>
            <a:r>
              <a:rPr lang="zh-TW" altLang="en-US" sz="2800" dirty="0">
                <a:latin typeface="+mn-lt"/>
                <a:ea typeface="+mn-ea"/>
              </a:rPr>
              <a:t>聖棄智</a:t>
            </a:r>
            <a:r>
              <a:rPr lang="zh-TW" altLang="en-US" sz="2800" dirty="0" smtClean="0">
                <a:latin typeface="+mn-lt"/>
                <a:ea typeface="+mn-ea"/>
              </a:rPr>
              <a:t>、絕</a:t>
            </a:r>
            <a:r>
              <a:rPr lang="zh-TW" altLang="en-US" sz="2800" dirty="0">
                <a:latin typeface="+mn-lt"/>
                <a:ea typeface="+mn-ea"/>
              </a:rPr>
              <a:t>仁棄義</a:t>
            </a:r>
            <a:r>
              <a:rPr lang="zh-TW" altLang="en-US" sz="2800" dirty="0" smtClean="0">
                <a:latin typeface="+mn-lt"/>
                <a:ea typeface="+mn-ea"/>
              </a:rPr>
              <a:t>、絕</a:t>
            </a:r>
            <a:r>
              <a:rPr lang="zh-TW" altLang="en-US" sz="2800" dirty="0">
                <a:latin typeface="+mn-lt"/>
                <a:ea typeface="+mn-ea"/>
              </a:rPr>
              <a:t>巧棄</a:t>
            </a:r>
            <a:r>
              <a:rPr lang="zh-TW" altLang="en-US" sz="2800" dirty="0" smtClean="0">
                <a:latin typeface="+mn-lt"/>
                <a:ea typeface="+mn-ea"/>
              </a:rPr>
              <a:t>利。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971550" lvl="2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+mn-ea"/>
              </a:rPr>
              <a:t>常使民無知無欲。使夫智者不敢為也。</a:t>
            </a:r>
            <a:endParaRPr lang="zh-TW" altLang="en-US" sz="2800" dirty="0">
              <a:latin typeface="+mn-lt"/>
              <a:ea typeface="+mn-ea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259632" y="5445224"/>
            <a:ext cx="5264262" cy="646973"/>
          </a:xfrm>
          <a:prstGeom prst="rect">
            <a:avLst/>
          </a:prstGeom>
          <a:gradFill rotWithShape="0">
            <a:gsLst>
              <a:gs pos="0">
                <a:srgbClr val="990099"/>
              </a:gs>
              <a:gs pos="50000">
                <a:srgbClr val="000099"/>
              </a:gs>
              <a:gs pos="100000">
                <a:srgbClr val="99009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zh-TW" altLang="en-US" sz="3600" dirty="0" smtClean="0">
                <a:solidFill>
                  <a:schemeClr val="bg1"/>
                </a:solidFill>
                <a:latin typeface="全真海報體" pitchFamily="49" charset="-120"/>
                <a:ea typeface="全真海報體" pitchFamily="49" charset="-120"/>
              </a:rPr>
              <a:t>盲點：</a:t>
            </a:r>
            <a:r>
              <a:rPr lang="zh-TW" altLang="en-US" sz="3200" dirty="0" smtClean="0">
                <a:solidFill>
                  <a:schemeClr val="bg1"/>
                </a:solidFill>
                <a:latin typeface="全真海報體" pitchFamily="49" charset="-120"/>
                <a:ea typeface="全真海報體" pitchFamily="49" charset="-120"/>
              </a:rPr>
              <a:t>文明</a:t>
            </a:r>
            <a:r>
              <a:rPr lang="zh-TW" altLang="en-US" sz="3200" dirty="0">
                <a:solidFill>
                  <a:schemeClr val="bg1"/>
                </a:solidFill>
                <a:latin typeface="全真海報體" pitchFamily="49" charset="-120"/>
                <a:ea typeface="全真海報體" pitchFamily="49" charset="-120"/>
              </a:rPr>
              <a:t>無法完全逆轉！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34</a:t>
            </a:fld>
            <a:endParaRPr lang="en-US" altLang="zh-TW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95536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3.6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老子的解方：絕仁棄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義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3.7 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孔子的</a:t>
            </a:r>
            <a:r>
              <a:rPr lang="zh-TW" altLang="en-US" b="1" kern="0" dirty="0" smtClean="0">
                <a:solidFill>
                  <a:srgbClr val="660066"/>
                </a:solidFill>
                <a:latin typeface="+mj-lt"/>
                <a:ea typeface="+mn-ea"/>
                <a:cs typeface="+mj-cs"/>
              </a:rPr>
              <a:t>禮</a:t>
            </a:r>
            <a:r>
              <a:rPr lang="zh-TW" altLang="en-US" b="1" kern="0" dirty="0" smtClean="0">
                <a:solidFill>
                  <a:srgbClr val="660066"/>
                </a:solidFill>
                <a:latin typeface="+mj-lt"/>
                <a:ea typeface="+mn-ea"/>
                <a:cs typeface="+mj-cs"/>
              </a:rPr>
              <a:t>崩樂壞</a:t>
            </a:r>
            <a:r>
              <a:rPr lang="zh-TW" altLang="en-US" b="1" kern="0" dirty="0" smtClean="0">
                <a:solidFill>
                  <a:srgbClr val="660066"/>
                </a:solidFill>
                <a:latin typeface="+mj-lt"/>
                <a:ea typeface="+mn-ea"/>
                <a:cs typeface="+mj-cs"/>
              </a:rPr>
              <a:t>論</a:t>
            </a:r>
            <a:endParaRPr lang="zh-TW" altLang="en-US" dirty="0" smtClean="0">
              <a:solidFill>
                <a:srgbClr val="660066"/>
              </a:solidFill>
              <a:latin typeface="+mj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n-ea"/>
              <a:cs typeface="+mj-cs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35</a:t>
            </a:fld>
            <a:endParaRPr lang="en-US" altLang="zh-TW"/>
          </a:p>
        </p:txBody>
      </p:sp>
      <p:sp>
        <p:nvSpPr>
          <p:cNvPr id="6" name="矩形 5"/>
          <p:cNvSpPr/>
          <p:nvPr/>
        </p:nvSpPr>
        <p:spPr>
          <a:xfrm>
            <a:off x="611560" y="1340768"/>
            <a:ext cx="734481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無道社會的起因：</a:t>
            </a:r>
          </a:p>
          <a:p>
            <a:pPr marL="989013" lvl="0" indent="-3556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</a:rPr>
              <a:t>齊景公問政於孔子。孔子對曰：「君君、臣臣、父父、子子。」公曰：「善哉，信如君不君、臣不臣、父不父、子不子，雖有粟，吾得而食諸？」（顏淵）</a:t>
            </a:r>
          </a:p>
        </p:txBody>
      </p:sp>
      <p:sp>
        <p:nvSpPr>
          <p:cNvPr id="9" name="矩形 8"/>
          <p:cNvSpPr/>
          <p:nvPr/>
        </p:nvSpPr>
        <p:spPr>
          <a:xfrm>
            <a:off x="683568" y="4221088"/>
            <a:ext cx="70567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+mj-lt"/>
              <a:buAutoNum type="arabicParenR" startAt="2"/>
            </a:pPr>
            <a:r>
              <a:rPr lang="zh-TW" altLang="en-US" sz="2800" dirty="0" smtClean="0"/>
              <a:t>理想社會的內容：</a:t>
            </a:r>
            <a:endParaRPr lang="en-US" altLang="zh-TW" sz="2800" dirty="0" smtClean="0"/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/>
              <a:t>久矣</a:t>
            </a:r>
            <a:r>
              <a:rPr lang="zh-TW" altLang="en-US" sz="2400" dirty="0" smtClean="0">
                <a:solidFill>
                  <a:srgbClr val="000000"/>
                </a:solidFill>
              </a:rPr>
              <a:t>，</a:t>
            </a:r>
            <a:r>
              <a:rPr lang="zh-TW" altLang="en-US" sz="2400" dirty="0" smtClean="0"/>
              <a:t>吾不復夢見周公。</a:t>
            </a:r>
            <a:endParaRPr lang="en-US" altLang="zh-TW" sz="2400" dirty="0" smtClean="0"/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</a:rPr>
              <a:t>一日克己復禮，天下歸仁焉</a:t>
            </a:r>
            <a:r>
              <a:rPr lang="zh-TW" altLang="en-US" sz="2400" dirty="0" smtClean="0"/>
              <a:t>。</a:t>
            </a:r>
            <a:endParaRPr lang="zh-TW" alt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39552" y="1628800"/>
            <a:ext cx="8064896" cy="39709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孔子替代主宰策略的另一個新策略</a:t>
            </a:r>
            <a:r>
              <a:rPr lang="zh-TW" altLang="en-US" sz="2800" dirty="0" smtClean="0">
                <a:latin typeface="+mn-ea"/>
                <a:ea typeface="+mn-ea"/>
              </a:rPr>
              <a:t>：</a:t>
            </a:r>
            <a:r>
              <a:rPr lang="zh-TW" altLang="en-US" sz="2800" b="1" kern="0" dirty="0" smtClean="0">
                <a:solidFill>
                  <a:srgbClr val="7030A0"/>
                </a:solidFill>
                <a:latin typeface="+mn-lt"/>
                <a:ea typeface="+mn-ea"/>
                <a:cs typeface="+mj-cs"/>
              </a:rPr>
              <a:t>忠恕之</a:t>
            </a:r>
            <a:r>
              <a:rPr lang="zh-TW" altLang="en-US" sz="2800" b="1" kern="0" dirty="0" smtClean="0">
                <a:solidFill>
                  <a:srgbClr val="7030A0"/>
                </a:solidFill>
                <a:latin typeface="+mn-lt"/>
                <a:ea typeface="+mn-ea"/>
                <a:cs typeface="+mj-cs"/>
              </a:rPr>
              <a:t>道</a:t>
            </a:r>
            <a:r>
              <a:rPr lang="en-US" altLang="zh-TW" sz="2800" kern="0" dirty="0" smtClean="0">
                <a:latin typeface="+mn-lt"/>
                <a:ea typeface="+mn-ea"/>
                <a:cs typeface="+mj-cs"/>
              </a:rPr>
              <a:t>(</a:t>
            </a:r>
            <a:r>
              <a:rPr lang="zh-TW" altLang="en-US" sz="2800" dirty="0" smtClean="0">
                <a:latin typeface="+mn-ea"/>
                <a:ea typeface="+mn-ea"/>
              </a:rPr>
              <a:t>己所不欲</a:t>
            </a:r>
            <a:r>
              <a:rPr lang="zh-TW" altLang="en-US" sz="2800" dirty="0">
                <a:latin typeface="+mn-ea"/>
                <a:ea typeface="+mn-ea"/>
              </a:rPr>
              <a:t>，</a:t>
            </a:r>
            <a:r>
              <a:rPr lang="zh-TW" altLang="en-US" sz="2800" dirty="0" smtClean="0">
                <a:latin typeface="+mn-ea"/>
                <a:ea typeface="+mn-ea"/>
              </a:rPr>
              <a:t>勿施於人</a:t>
            </a:r>
            <a:r>
              <a:rPr lang="en-US" altLang="zh-TW" sz="2800" dirty="0" smtClean="0">
                <a:latin typeface="+mn-ea"/>
                <a:ea typeface="+mn-ea"/>
              </a:rPr>
              <a:t>)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主宰</a:t>
            </a:r>
            <a:r>
              <a:rPr lang="zh-TW" altLang="en-US" sz="2800" dirty="0">
                <a:latin typeface="+mn-ea"/>
                <a:ea typeface="+mn-ea"/>
              </a:rPr>
              <a:t>策略僅是一種策略</a:t>
            </a:r>
            <a:r>
              <a:rPr lang="zh-TW" altLang="en-US" sz="2800" dirty="0" smtClean="0">
                <a:latin typeface="+mn-ea"/>
                <a:ea typeface="+mn-ea"/>
              </a:rPr>
              <a:t>，它</a:t>
            </a:r>
            <a:r>
              <a:rPr lang="zh-TW" altLang="en-US" sz="2800" dirty="0">
                <a:latin typeface="+mn-ea"/>
                <a:ea typeface="+mn-ea"/>
              </a:rPr>
              <a:t>既非經濟理性行為的充分條件，也非必要條件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514350" indent="-514350" defTabSz="7620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配合之積極策略：己欲立而立人，己欲達而達人。</a:t>
            </a: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5536" y="260648"/>
            <a:ext cx="7488832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3.8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孔子的解方：忠恕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之道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83568" y="3645024"/>
            <a:ext cx="8208912" cy="2567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2400" dirty="0" smtClean="0">
                <a:latin typeface="+mn-lt"/>
                <a:ea typeface="+mn-ea"/>
              </a:rPr>
              <a:t>楚國</a:t>
            </a:r>
            <a:r>
              <a:rPr lang="zh-TW" altLang="en-US" sz="2400" dirty="0">
                <a:latin typeface="+mn-lt"/>
                <a:ea typeface="+mn-ea"/>
              </a:rPr>
              <a:t>計算一下，即知：</a:t>
            </a:r>
          </a:p>
          <a:p>
            <a:pPr marL="971550" lvl="1" indent="-514350" defTabSz="762000">
              <a:lnSpc>
                <a:spcPct val="9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lt"/>
                <a:ea typeface="+mn-ea"/>
              </a:rPr>
              <a:t>接受</a:t>
            </a:r>
            <a:r>
              <a:rPr lang="zh-TW" altLang="en-US" sz="2400" dirty="0">
                <a:latin typeface="+mn-lt"/>
                <a:ea typeface="+mn-ea"/>
              </a:rPr>
              <a:t>「齊國出兵」</a:t>
            </a:r>
            <a:r>
              <a:rPr lang="zh-TW" altLang="en-US" sz="2400" dirty="0" smtClean="0">
                <a:latin typeface="+mn-lt"/>
                <a:ea typeface="+mn-ea"/>
              </a:rPr>
              <a:t>，利</a:t>
            </a:r>
            <a:r>
              <a:rPr lang="zh-TW" altLang="en-US" sz="2400" dirty="0">
                <a:latin typeface="+mn-lt"/>
                <a:ea typeface="+mn-ea"/>
              </a:rPr>
              <a:t>得不是 </a:t>
            </a:r>
            <a:r>
              <a:rPr lang="en-US" altLang="zh-TW" sz="2400" dirty="0" smtClean="0">
                <a:latin typeface="+mn-lt"/>
                <a:ea typeface="+mn-ea"/>
              </a:rPr>
              <a:t>1 </a:t>
            </a:r>
            <a:r>
              <a:rPr lang="zh-TW" altLang="en-US" sz="2400" dirty="0" smtClean="0">
                <a:latin typeface="+mn-lt"/>
                <a:ea typeface="+mn-ea"/>
              </a:rPr>
              <a:t>便是</a:t>
            </a:r>
            <a:r>
              <a:rPr lang="en-US" altLang="zh-TW" sz="2400" dirty="0" smtClean="0">
                <a:latin typeface="+mn-lt"/>
                <a:ea typeface="+mn-ea"/>
              </a:rPr>
              <a:t>0</a:t>
            </a:r>
            <a:r>
              <a:rPr lang="zh-TW" altLang="en-US" sz="2400" dirty="0" smtClean="0">
                <a:latin typeface="+mn-lt"/>
                <a:ea typeface="+mn-ea"/>
              </a:rPr>
              <a:t> ，</a:t>
            </a:r>
            <a:r>
              <a:rPr lang="zh-TW" altLang="en-US" sz="2400" dirty="0">
                <a:latin typeface="+mn-lt"/>
                <a:ea typeface="+mn-ea"/>
              </a:rPr>
              <a:t>最高為 </a:t>
            </a:r>
            <a:r>
              <a:rPr lang="en-US" altLang="zh-TW" sz="2400" dirty="0">
                <a:latin typeface="+mn-lt"/>
                <a:ea typeface="+mn-ea"/>
              </a:rPr>
              <a:t>1</a:t>
            </a:r>
            <a:r>
              <a:rPr lang="zh-TW" altLang="en-US" sz="2400" dirty="0" smtClean="0">
                <a:latin typeface="+mn-lt"/>
                <a:ea typeface="+mn-ea"/>
              </a:rPr>
              <a:t>；</a:t>
            </a:r>
          </a:p>
          <a:p>
            <a:pPr marL="971550" lvl="1" indent="-514350" defTabSz="762000">
              <a:lnSpc>
                <a:spcPct val="9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lt"/>
                <a:ea typeface="+mn-ea"/>
              </a:rPr>
              <a:t>接受</a:t>
            </a:r>
            <a:r>
              <a:rPr lang="zh-TW" altLang="en-US" sz="2400" dirty="0">
                <a:latin typeface="+mn-lt"/>
                <a:ea typeface="+mn-ea"/>
              </a:rPr>
              <a:t>「齊國不出兵」</a:t>
            </a:r>
            <a:r>
              <a:rPr lang="zh-TW" altLang="en-US" sz="2400" dirty="0" smtClean="0">
                <a:latin typeface="+mn-lt"/>
                <a:ea typeface="+mn-ea"/>
              </a:rPr>
              <a:t>，利得是 </a:t>
            </a:r>
            <a:r>
              <a:rPr lang="en-US" altLang="zh-TW" sz="2400" dirty="0">
                <a:latin typeface="+mn-lt"/>
                <a:ea typeface="+mn-ea"/>
              </a:rPr>
              <a:t>3 </a:t>
            </a:r>
            <a:r>
              <a:rPr lang="zh-TW" altLang="en-US" sz="2400" dirty="0">
                <a:latin typeface="+mn-lt"/>
                <a:ea typeface="+mn-ea"/>
              </a:rPr>
              <a:t>或是 </a:t>
            </a:r>
            <a:r>
              <a:rPr lang="en-US" altLang="zh-TW" sz="2400" dirty="0">
                <a:latin typeface="+mn-lt"/>
                <a:ea typeface="+mn-ea"/>
              </a:rPr>
              <a:t>2</a:t>
            </a:r>
            <a:r>
              <a:rPr lang="zh-TW" altLang="en-US" sz="2400" dirty="0">
                <a:latin typeface="+mn-lt"/>
                <a:ea typeface="+mn-ea"/>
              </a:rPr>
              <a:t>，最低為 </a:t>
            </a:r>
            <a:r>
              <a:rPr lang="en-US" altLang="zh-TW" sz="2400" dirty="0">
                <a:latin typeface="+mn-lt"/>
                <a:ea typeface="+mn-ea"/>
              </a:rPr>
              <a:t>2</a:t>
            </a:r>
            <a:r>
              <a:rPr lang="zh-TW" altLang="en-US" sz="2400" dirty="0">
                <a:latin typeface="+mn-lt"/>
                <a:ea typeface="+mn-ea"/>
              </a:rPr>
              <a:t>。</a:t>
            </a:r>
          </a:p>
          <a:p>
            <a:pPr marL="914400" lvl="1" indent="-457200" defTabSz="762000">
              <a:lnSpc>
                <a:spcPct val="9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lt"/>
                <a:ea typeface="+mn-ea"/>
              </a:rPr>
              <a:t>故楚國</a:t>
            </a:r>
            <a:r>
              <a:rPr lang="zh-TW" altLang="en-US" sz="2400" dirty="0">
                <a:latin typeface="+mn-lt"/>
                <a:ea typeface="+mn-ea"/>
              </a:rPr>
              <a:t>一定不希望齊國給他的禮物是出兵。</a:t>
            </a:r>
          </a:p>
          <a:p>
            <a:pPr defTabSz="762000">
              <a:lnSpc>
                <a:spcPct val="40000"/>
              </a:lnSpc>
              <a:buFont typeface="Wingdings" pitchFamily="2" charset="2"/>
              <a:buChar char="u"/>
            </a:pPr>
            <a:endParaRPr lang="zh-TW" altLang="en-US" sz="2400" dirty="0">
              <a:latin typeface="+mn-lt"/>
              <a:ea typeface="+mn-ea"/>
            </a:endParaRPr>
          </a:p>
          <a:p>
            <a:pPr marL="530225" indent="-530225" defTabSz="7620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2400" dirty="0">
                <a:latin typeface="+mn-lt"/>
                <a:ea typeface="+mn-ea"/>
              </a:rPr>
              <a:t>若</a:t>
            </a:r>
            <a:r>
              <a:rPr lang="zh-TW" altLang="en-US" sz="2400" dirty="0" smtClean="0">
                <a:latin typeface="+mn-lt"/>
                <a:ea typeface="+mn-ea"/>
              </a:rPr>
              <a:t>他持</a:t>
            </a:r>
            <a:r>
              <a:rPr lang="zh-TW" altLang="en-US" sz="2400" dirty="0">
                <a:latin typeface="+mn-lt"/>
                <a:ea typeface="+mn-ea"/>
              </a:rPr>
              <a:t>以恕道之「己所不欲，勿施於人」</a:t>
            </a:r>
            <a:r>
              <a:rPr lang="zh-TW" altLang="en-US" sz="2400" dirty="0" smtClean="0">
                <a:latin typeface="+mn-lt"/>
                <a:ea typeface="+mn-ea"/>
              </a:rPr>
              <a:t>，就不會</a:t>
            </a:r>
            <a:r>
              <a:rPr lang="zh-TW" altLang="en-US" sz="2400" dirty="0">
                <a:latin typeface="+mn-lt"/>
                <a:ea typeface="+mn-ea"/>
              </a:rPr>
              <a:t>送齊國出兵的禮物</a:t>
            </a:r>
            <a:r>
              <a:rPr lang="zh-TW" altLang="en-US" sz="2400" dirty="0" smtClean="0">
                <a:latin typeface="+mn-lt"/>
                <a:ea typeface="+mn-ea"/>
              </a:rPr>
              <a:t>。</a:t>
            </a:r>
            <a:endParaRPr lang="en-US" altLang="zh-TW" sz="2400" dirty="0" smtClean="0">
              <a:latin typeface="+mn-lt"/>
              <a:ea typeface="+mn-ea"/>
            </a:endParaRPr>
          </a:p>
          <a:p>
            <a:pPr marL="530225" indent="-530225" defTabSz="7620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2400" dirty="0" smtClean="0">
                <a:latin typeface="+mn-lt"/>
                <a:ea typeface="+mn-ea"/>
              </a:rPr>
              <a:t>雙方</a:t>
            </a:r>
            <a:r>
              <a:rPr lang="zh-TW" altLang="en-US" sz="2400" dirty="0">
                <a:latin typeface="+mn-lt"/>
                <a:ea typeface="+mn-ea"/>
              </a:rPr>
              <a:t>都採行不出兵，有道社會於焉出現。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059832" y="980728"/>
            <a:ext cx="4716016" cy="1816524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en-US" altLang="zh-TW" sz="2800" dirty="0">
                <a:latin typeface="+mn-lt"/>
                <a:ea typeface="+mn-ea"/>
              </a:rPr>
              <a:t>	         </a:t>
            </a:r>
            <a:r>
              <a:rPr lang="en-US" altLang="zh-TW" sz="2800" dirty="0" smtClean="0">
                <a:latin typeface="+mn-lt"/>
                <a:ea typeface="+mn-ea"/>
              </a:rPr>
              <a:t>    </a:t>
            </a:r>
            <a:r>
              <a:rPr lang="zh-TW" altLang="en-US" sz="2800" dirty="0" smtClean="0">
                <a:latin typeface="+mn-lt"/>
                <a:ea typeface="+mn-ea"/>
              </a:rPr>
              <a:t>   齊 </a:t>
            </a:r>
            <a:r>
              <a:rPr lang="zh-TW" altLang="en-US" sz="2800" dirty="0">
                <a:latin typeface="+mn-lt"/>
                <a:ea typeface="+mn-ea"/>
              </a:rPr>
              <a:t>國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          </a:t>
            </a:r>
            <a:r>
              <a:rPr lang="zh-TW" altLang="en-US" sz="2800" dirty="0" smtClean="0">
                <a:latin typeface="+mn-lt"/>
                <a:ea typeface="+mn-ea"/>
              </a:rPr>
              <a:t>         出兵   不</a:t>
            </a:r>
            <a:r>
              <a:rPr lang="zh-TW" altLang="en-US" sz="2800" dirty="0">
                <a:latin typeface="+mn-lt"/>
                <a:ea typeface="+mn-ea"/>
              </a:rPr>
              <a:t>出兵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楚 </a:t>
            </a:r>
            <a:r>
              <a:rPr lang="zh-TW" altLang="en-US" sz="2800" dirty="0" smtClean="0">
                <a:latin typeface="+mn-lt"/>
                <a:ea typeface="+mn-ea"/>
              </a:rPr>
              <a:t>   </a:t>
            </a:r>
            <a:r>
              <a:rPr lang="zh-TW" altLang="en-US" sz="2800" dirty="0">
                <a:latin typeface="+mn-lt"/>
                <a:ea typeface="+mn-ea"/>
              </a:rPr>
              <a:t>出 兵 </a:t>
            </a:r>
            <a:r>
              <a:rPr lang="zh-TW" altLang="en-US" sz="2800" dirty="0" smtClean="0">
                <a:latin typeface="+mn-lt"/>
                <a:ea typeface="+mn-ea"/>
              </a:rPr>
              <a:t>   </a:t>
            </a:r>
            <a:r>
              <a:rPr lang="en-US" altLang="zh-TW" sz="2800" b="1" dirty="0" smtClean="0">
                <a:latin typeface="+mn-lt"/>
                <a:ea typeface="+mn-ea"/>
              </a:rPr>
              <a:t>(</a:t>
            </a:r>
            <a:r>
              <a:rPr lang="en-US" altLang="zh-TW" sz="2800" b="1" dirty="0">
                <a:latin typeface="+mn-lt"/>
                <a:ea typeface="+mn-ea"/>
              </a:rPr>
              <a:t>1,1</a:t>
            </a:r>
            <a:r>
              <a:rPr lang="en-US" altLang="zh-TW" sz="2800" b="1" dirty="0" smtClean="0">
                <a:latin typeface="+mn-lt"/>
                <a:ea typeface="+mn-ea"/>
              </a:rPr>
              <a:t>)    </a:t>
            </a:r>
            <a:r>
              <a:rPr lang="en-US" altLang="zh-TW" sz="2800" b="1" dirty="0">
                <a:latin typeface="+mn-lt"/>
                <a:ea typeface="+mn-ea"/>
              </a:rPr>
              <a:t>(3,0)</a:t>
            </a:r>
            <a:endParaRPr lang="en-US" altLang="zh-TW" sz="2800" dirty="0">
              <a:latin typeface="+mn-lt"/>
              <a:ea typeface="+mn-ea"/>
            </a:endParaRP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國 </a:t>
            </a:r>
            <a:r>
              <a:rPr lang="zh-TW" altLang="en-US" sz="2800" dirty="0" smtClean="0">
                <a:latin typeface="+mn-lt"/>
                <a:ea typeface="+mn-ea"/>
              </a:rPr>
              <a:t>  不出兵  </a:t>
            </a:r>
            <a:r>
              <a:rPr lang="en-US" altLang="zh-TW" sz="2800" b="1" dirty="0">
                <a:latin typeface="+mn-lt"/>
                <a:ea typeface="+mn-ea"/>
              </a:rPr>
              <a:t>(0,3) </a:t>
            </a:r>
            <a:r>
              <a:rPr lang="en-US" altLang="zh-TW" sz="2800" b="1" dirty="0" smtClean="0">
                <a:latin typeface="+mn-lt"/>
                <a:ea typeface="+mn-ea"/>
              </a:rPr>
              <a:t>   (</a:t>
            </a:r>
            <a:r>
              <a:rPr lang="en-US" altLang="zh-TW" sz="2800" b="1" dirty="0">
                <a:latin typeface="+mn-lt"/>
                <a:ea typeface="+mn-ea"/>
              </a:rPr>
              <a:t>2,2)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37</a:t>
            </a:fld>
            <a:endParaRPr lang="en-US" altLang="zh-TW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3.9  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忠恕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之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道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詮釋</a:t>
            </a: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39552" y="3068960"/>
            <a:ext cx="849694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62000">
              <a:lnSpc>
                <a:spcPct val="90000"/>
              </a:lnSpc>
            </a:pPr>
            <a:r>
              <a:rPr lang="zh-TW" altLang="en-US" sz="2800" dirty="0" smtClean="0">
                <a:solidFill>
                  <a:srgbClr val="000000"/>
                </a:solidFill>
                <a:latin typeface="Arial"/>
                <a:ea typeface="新細明體"/>
              </a:rPr>
              <a:t>假設齊國捧兩禮物來到楚國：「出兵」與「不出兵」。</a:t>
            </a:r>
            <a:endParaRPr lang="en-US" altLang="zh-TW" sz="280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95536" y="1196752"/>
            <a:ext cx="7776864" cy="138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zh-TW" altLang="en-US" sz="2800" dirty="0" smtClean="0">
                <a:latin typeface="+mn-ea"/>
                <a:ea typeface="+mn-ea"/>
              </a:rPr>
              <a:t>恕道</a:t>
            </a:r>
            <a:r>
              <a:rPr lang="zh-TW" altLang="en-US" sz="2800" dirty="0">
                <a:latin typeface="+mn-ea"/>
                <a:ea typeface="+mn-ea"/>
              </a:rPr>
              <a:t>完全是盡其在我的行動規範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defTabSz="762000"/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當</a:t>
            </a:r>
            <a:r>
              <a:rPr lang="zh-TW" altLang="en-US" sz="2800" dirty="0">
                <a:solidFill>
                  <a:srgbClr val="FF0000"/>
                </a:solidFill>
                <a:latin typeface="+mn-ea"/>
                <a:ea typeface="+mn-ea"/>
              </a:rPr>
              <a:t>自己採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行恕道</a:t>
            </a:r>
            <a:r>
              <a:rPr lang="zh-TW" altLang="en-US" sz="2800" dirty="0">
                <a:solidFill>
                  <a:srgbClr val="FF0000"/>
                </a:solidFill>
                <a:latin typeface="+mn-ea"/>
                <a:ea typeface="+mn-ea"/>
              </a:rPr>
              <a:t>時，別人可藉機佔便宜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lang="en-US" altLang="zh-TW" sz="2800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pPr defTabSz="762000"/>
            <a:r>
              <a:rPr lang="zh-TW" altLang="en-US" sz="2800" dirty="0" smtClean="0">
                <a:latin typeface="+mn-ea"/>
                <a:ea typeface="+mn-ea"/>
              </a:rPr>
              <a:t>故</a:t>
            </a:r>
            <a:r>
              <a:rPr lang="zh-TW" altLang="en-US" sz="2800" dirty="0">
                <a:latin typeface="+mn-ea"/>
                <a:ea typeface="+mn-ea"/>
              </a:rPr>
              <a:t>只有每個人</a:t>
            </a:r>
            <a:r>
              <a:rPr lang="zh-TW" altLang="en-US" sz="2800" dirty="0" smtClean="0">
                <a:latin typeface="+mn-ea"/>
                <a:ea typeface="+mn-ea"/>
              </a:rPr>
              <a:t>都採取</a:t>
            </a:r>
            <a:r>
              <a:rPr lang="zh-TW" altLang="en-US" sz="2800" dirty="0">
                <a:latin typeface="+mn-ea"/>
                <a:ea typeface="+mn-ea"/>
              </a:rPr>
              <a:t>恕道，才可能實現有道社會。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95536" y="2924944"/>
            <a:ext cx="7460376" cy="5238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zh-TW" altLang="en-US" sz="2800" b="1" dirty="0">
                <a:solidFill>
                  <a:srgbClr val="990099"/>
                </a:solidFill>
                <a:latin typeface="+mn-ea"/>
                <a:ea typeface="+mn-ea"/>
              </a:rPr>
              <a:t>孔子</a:t>
            </a:r>
            <a:r>
              <a:rPr lang="zh-TW" altLang="en-US" sz="2800" b="1" dirty="0" smtClean="0">
                <a:solidFill>
                  <a:srgbClr val="990099"/>
                </a:solidFill>
                <a:latin typeface="+mn-ea"/>
                <a:ea typeface="+mn-ea"/>
              </a:rPr>
              <a:t>的人性公設</a:t>
            </a:r>
            <a:r>
              <a:rPr lang="zh-TW" altLang="en-US" sz="2800" b="1" dirty="0">
                <a:solidFill>
                  <a:srgbClr val="990099"/>
                </a:solidFill>
                <a:latin typeface="+mn-ea"/>
                <a:ea typeface="+mn-ea"/>
              </a:rPr>
              <a:t>：</a:t>
            </a:r>
            <a:r>
              <a:rPr lang="zh-TW" altLang="en-US" sz="2800" b="1" dirty="0">
                <a:solidFill>
                  <a:srgbClr val="CC0066"/>
                </a:solidFill>
                <a:latin typeface="+mn-ea"/>
                <a:ea typeface="+mn-ea"/>
              </a:rPr>
              <a:t> 人是可以被感動與教化的。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95536" y="3645024"/>
            <a:ext cx="7894027" cy="2308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514350" indent="-514350" defTabSz="762000"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+mn-ea"/>
                <a:ea typeface="+mn-ea"/>
              </a:rPr>
              <a:t>在孔子的觀念中，似乎天下無十惡不赦之人。故其弟子子夏亦認為：「紂之不善，不如是之甚也。是以君子惡居下流，天下之惡皆歸焉。</a:t>
            </a:r>
            <a:r>
              <a:rPr lang="zh-TW" altLang="en-US" sz="2400" dirty="0" smtClean="0">
                <a:latin typeface="+mn-ea"/>
                <a:ea typeface="+mn-ea"/>
              </a:rPr>
              <a:t>」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514350" indent="-514350" defTabSz="762000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  <a:ea typeface="+mn-ea"/>
              </a:rPr>
              <a:t>當季康子問孔子：「如殺無道以就有道，何如？」孔子的回答是：「子為政，焉用殺？子欲善，而民善矣。君子之德風，小人之德草，草上之風必偃。」</a:t>
            </a:r>
            <a:endParaRPr lang="zh-TW" altLang="en-US" sz="2400" dirty="0">
              <a:latin typeface="+mn-ea"/>
              <a:ea typeface="+mn-ea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38</a:t>
            </a:fld>
            <a:endParaRPr lang="en-US" altLang="zh-TW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23528" y="188640"/>
            <a:ext cx="7416824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3.10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孔子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難題</a:t>
            </a: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3528" y="1196752"/>
            <a:ext cx="8368811" cy="5263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514350" indent="-514350" defTabSz="76200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桀紂</a:t>
            </a:r>
            <a:r>
              <a:rPr lang="zh-TW" altLang="en-US" sz="2800" dirty="0">
                <a:solidFill>
                  <a:srgbClr val="FF0000"/>
                </a:solidFill>
                <a:latin typeface="+mn-ea"/>
                <a:ea typeface="+mn-ea"/>
              </a:rPr>
              <a:t>的極惡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問題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：</a:t>
            </a:r>
            <a:endParaRPr lang="en-US" altLang="zh-TW" sz="2800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pPr marL="528638" lvl="1" indent="15875" defTabSz="762000"/>
            <a:r>
              <a:rPr lang="zh-TW" altLang="en-US" sz="2800" dirty="0" smtClean="0">
                <a:latin typeface="+mn-ea"/>
                <a:ea typeface="+mn-ea"/>
              </a:rPr>
              <a:t>若</a:t>
            </a:r>
            <a:r>
              <a:rPr lang="zh-TW" altLang="en-US" sz="2800" dirty="0" smtClean="0">
                <a:latin typeface="+mn-ea"/>
                <a:ea typeface="+mn-ea"/>
              </a:rPr>
              <a:t>對方頑固</a:t>
            </a:r>
            <a:r>
              <a:rPr lang="zh-TW" altLang="en-US" sz="2800" dirty="0">
                <a:latin typeface="+mn-ea"/>
                <a:ea typeface="+mn-ea"/>
              </a:rPr>
              <a:t>不化，採恕道者</a:t>
            </a:r>
            <a:r>
              <a:rPr lang="zh-TW" altLang="en-US" sz="2800" dirty="0" smtClean="0">
                <a:latin typeface="+mn-ea"/>
                <a:ea typeface="+mn-ea"/>
              </a:rPr>
              <a:t>將吃虧，</a:t>
            </a:r>
            <a:r>
              <a:rPr lang="zh-TW" altLang="en-US" sz="2800" dirty="0">
                <a:latin typeface="+mn-ea"/>
                <a:ea typeface="+mn-ea"/>
              </a:rPr>
              <a:t>將無人願先行恕道</a:t>
            </a:r>
            <a:r>
              <a:rPr lang="zh-TW" altLang="en-US" sz="2800" dirty="0" smtClean="0">
                <a:latin typeface="+mn-ea"/>
                <a:ea typeface="+mn-ea"/>
              </a:rPr>
              <a:t>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971550" lvl="1" indent="-514350" defTabSz="762000">
              <a:buFont typeface="Arial" pitchFamily="34" charset="0"/>
              <a:buChar char="•"/>
            </a:pPr>
            <a:r>
              <a:rPr lang="zh-TW" altLang="en-US" sz="2400" dirty="0" smtClean="0">
                <a:latin typeface="+mn-ea"/>
                <a:ea typeface="+mn-ea"/>
              </a:rPr>
              <a:t>雖然孔子不認為有無可教化之人存在，但其後續之孟子與荀子則不持此觀點。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971550" lvl="1" indent="-514350" defTabSz="762000">
              <a:buFont typeface="Arial" pitchFamily="34" charset="0"/>
              <a:buChar char="•"/>
            </a:pPr>
            <a:r>
              <a:rPr lang="zh-TW" altLang="en-US" sz="2400" dirty="0" smtClean="0">
                <a:latin typeface="+mn-ea"/>
                <a:ea typeface="+mn-ea"/>
              </a:rPr>
              <a:t>他們均視桀紂為無可教化之人，因而主張弒。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971550" lvl="1" indent="-514350" defTabSz="762000"/>
            <a:endParaRPr lang="en-US" altLang="zh-TW" sz="2400" dirty="0" smtClean="0">
              <a:latin typeface="+mn-ea"/>
              <a:ea typeface="+mn-ea"/>
            </a:endParaRPr>
          </a:p>
          <a:p>
            <a:pPr marL="514350" indent="-514350" defTabSz="762000">
              <a:buFont typeface="+mj-lt"/>
              <a:buAutoNum type="circleNumWdWhitePlain"/>
            </a:pP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教化的預期收效時限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：</a:t>
            </a:r>
            <a:endParaRPr lang="en-US" altLang="zh-TW" sz="2800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pPr marL="528638" lvl="1" indent="15875" defTabSz="762000"/>
            <a:r>
              <a:rPr lang="zh-TW" altLang="en-US" sz="2800" dirty="0" smtClean="0">
                <a:latin typeface="+mn-ea"/>
                <a:ea typeface="+mn-ea"/>
              </a:rPr>
              <a:t>對方</a:t>
            </a:r>
            <a:r>
              <a:rPr lang="zh-TW" altLang="en-US" sz="2800" dirty="0" smtClean="0">
                <a:latin typeface="+mn-ea"/>
                <a:ea typeface="+mn-ea"/>
              </a:rPr>
              <a:t>雖非頑固不化，但期待感化的時期過長，同樣地也將無人願先行恕道，因為生命有限。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971550" lvl="1" indent="-514350" defTabSz="762000">
              <a:buFont typeface="Arial" pitchFamily="34" charset="0"/>
              <a:buChar char="•"/>
            </a:pPr>
            <a:r>
              <a:rPr lang="zh-TW" altLang="en-US" sz="2400" dirty="0" smtClean="0">
                <a:latin typeface="+mn-ea"/>
                <a:ea typeface="+mn-ea"/>
              </a:rPr>
              <a:t>孔子曾明白說到：「善人為邦百年，亦可以勝殘去殺矣。」但有誰能等百年？無怪夫連子路都嫌他「子之迂也」。</a:t>
            </a: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39</a:t>
            </a:fld>
            <a:endParaRPr lang="en-US" altLang="zh-TW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5536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3.11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孔子人性公設的失效</a:t>
            </a: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7245-5924-4471-8ABB-B132743EA1D2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7570788" cy="742081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1.1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賽局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8065393" cy="4967287"/>
          </a:xfrm>
        </p:spPr>
        <p:txBody>
          <a:bodyPr/>
          <a:lstStyle/>
          <a:p>
            <a:pPr marL="571500" indent="-571500"/>
            <a:r>
              <a:rPr lang="zh-TW" altLang="en-US" sz="2800" dirty="0" smtClean="0"/>
              <a:t>電梯開門，一人要出，另一人要進，是否會相撞？</a:t>
            </a:r>
            <a:endParaRPr lang="en-US" altLang="zh-TW" sz="2800" dirty="0" smtClean="0"/>
          </a:p>
          <a:p>
            <a:pPr marL="571500" indent="-571500"/>
            <a:r>
              <a:rPr lang="zh-TW" altLang="en-US" sz="2800" dirty="0" smtClean="0"/>
              <a:t>直覺</a:t>
            </a:r>
            <a:r>
              <a:rPr lang="zh-TW" altLang="en-US" sz="2800" dirty="0" smtClean="0"/>
              <a:t>上，</a:t>
            </a:r>
            <a:r>
              <a:rPr lang="zh-TW" altLang="en-US" sz="2800" dirty="0" smtClean="0"/>
              <a:t>有</a:t>
            </a:r>
            <a:r>
              <a:rPr lang="zh-TW" altLang="en-US" sz="2800" dirty="0"/>
              <a:t>一人預期錯誤的概率</a:t>
            </a:r>
            <a:r>
              <a:rPr lang="zh-TW" altLang="en-US" sz="2800" dirty="0" smtClean="0"/>
              <a:t>是</a:t>
            </a:r>
            <a:r>
              <a:rPr lang="en-US" altLang="zh-TW" sz="2800" dirty="0" smtClean="0"/>
              <a:t>50%</a:t>
            </a:r>
            <a:r>
              <a:rPr lang="zh-TW" altLang="en-US" sz="2800" dirty="0" smtClean="0"/>
              <a:t>。</a:t>
            </a:r>
            <a:r>
              <a:rPr lang="zh-TW" altLang="en-US" sz="2800" dirty="0"/>
              <a:t>實際中</a:t>
            </a:r>
            <a:r>
              <a:rPr lang="zh-TW" altLang="en-US" sz="2800" dirty="0" smtClean="0"/>
              <a:t>，相撞</a:t>
            </a:r>
            <a:r>
              <a:rPr lang="zh-TW" altLang="en-US" sz="2800" dirty="0" smtClean="0"/>
              <a:t>並不</a:t>
            </a:r>
            <a:r>
              <a:rPr lang="zh-TW" altLang="en-US" sz="2800" dirty="0" smtClean="0"/>
              <a:t>頻繁，因為兩</a:t>
            </a:r>
            <a:r>
              <a:rPr lang="zh-TW" altLang="en-US" sz="2800" dirty="0" smtClean="0"/>
              <a:t>人間有</a:t>
            </a:r>
            <a:r>
              <a:rPr lang="zh-TW" altLang="en-US" sz="2800" dirty="0"/>
              <a:t>一小段的調整</a:t>
            </a:r>
            <a:r>
              <a:rPr lang="zh-TW" altLang="en-US" sz="2800" dirty="0" smtClean="0"/>
              <a:t>時間。</a:t>
            </a:r>
            <a:endParaRPr lang="zh-TW" altLang="en-US" sz="2800" dirty="0"/>
          </a:p>
          <a:p>
            <a:pPr marL="571500" indent="-571500"/>
            <a:r>
              <a:rPr lang="zh-TW" altLang="en-US" sz="2800" dirty="0"/>
              <a:t>兩人的行為是以如下的步驟進行：</a:t>
            </a:r>
          </a:p>
          <a:p>
            <a:pPr marL="839788" lvl="1" indent="-495300">
              <a:buNone/>
            </a:pPr>
            <a:r>
              <a:rPr lang="zh-TW" altLang="en-US" sz="2400" dirty="0">
                <a:solidFill>
                  <a:srgbClr val="FF3399"/>
                </a:solidFill>
              </a:rPr>
              <a:t>   預期對方</a:t>
            </a:r>
            <a:r>
              <a:rPr lang="zh-TW" altLang="en-US" sz="2400" dirty="0" smtClean="0">
                <a:solidFill>
                  <a:srgbClr val="FF3399"/>
                </a:solidFill>
              </a:rPr>
              <a:t>策略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</a:t>
            </a:r>
            <a:r>
              <a:rPr lang="zh-TW" altLang="en-US" sz="2400" b="1" dirty="0">
                <a:solidFill>
                  <a:srgbClr val="FF3399"/>
                </a:solidFill>
              </a:rPr>
              <a:t>決定策略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</a:t>
            </a:r>
            <a:r>
              <a:rPr lang="zh-TW" altLang="en-US" sz="2400" dirty="0" smtClean="0">
                <a:solidFill>
                  <a:srgbClr val="FF3399"/>
                </a:solidFill>
              </a:rPr>
              <a:t>預期</a:t>
            </a:r>
            <a:r>
              <a:rPr lang="zh-TW" altLang="en-US" sz="2400" dirty="0">
                <a:solidFill>
                  <a:srgbClr val="FF3399"/>
                </a:solidFill>
              </a:rPr>
              <a:t>結果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</a:t>
            </a:r>
          </a:p>
          <a:p>
            <a:pPr marL="839788" lvl="1" indent="-495300">
              <a:buNone/>
            </a:pPr>
            <a:r>
              <a:rPr lang="zh-TW" altLang="en-US" sz="2400" dirty="0" smtClean="0">
                <a:solidFill>
                  <a:srgbClr val="FF3399"/>
                </a:solidFill>
                <a:sym typeface="Wingdings" pitchFamily="2" charset="2"/>
              </a:rPr>
              <a:t> </a:t>
            </a:r>
            <a:r>
              <a:rPr lang="zh-TW" altLang="en-US" sz="2400" dirty="0" smtClean="0">
                <a:solidFill>
                  <a:srgbClr val="FF3399"/>
                </a:solidFill>
                <a:sym typeface="Wingdings" pitchFamily="2" charset="2"/>
              </a:rPr>
              <a:t>  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</a:t>
            </a:r>
            <a:r>
              <a:rPr lang="zh-TW" altLang="en-US" sz="2400" dirty="0" smtClean="0">
                <a:solidFill>
                  <a:srgbClr val="FF3399"/>
                </a:solidFill>
              </a:rPr>
              <a:t>修正</a:t>
            </a:r>
            <a:r>
              <a:rPr lang="zh-TW" altLang="en-US" sz="2400" dirty="0">
                <a:solidFill>
                  <a:srgbClr val="FF3399"/>
                </a:solidFill>
              </a:rPr>
              <a:t>策略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</a:t>
            </a:r>
            <a:r>
              <a:rPr lang="zh-TW" altLang="en-US" sz="2400" dirty="0" smtClean="0">
                <a:solidFill>
                  <a:srgbClr val="FF3399"/>
                </a:solidFill>
              </a:rPr>
              <a:t>修正</a:t>
            </a:r>
            <a:r>
              <a:rPr lang="zh-TW" altLang="en-US" sz="2400" dirty="0">
                <a:solidFill>
                  <a:srgbClr val="FF3399"/>
                </a:solidFill>
              </a:rPr>
              <a:t>預期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</a:t>
            </a:r>
            <a:r>
              <a:rPr lang="zh-TW" altLang="en-US" sz="2400" b="1" dirty="0" smtClean="0">
                <a:solidFill>
                  <a:srgbClr val="FF3399"/>
                </a:solidFill>
              </a:rPr>
              <a:t>決定</a:t>
            </a:r>
            <a:r>
              <a:rPr lang="zh-TW" altLang="en-US" sz="2400" b="1" dirty="0">
                <a:solidFill>
                  <a:srgbClr val="FF3399"/>
                </a:solidFill>
              </a:rPr>
              <a:t>策略</a:t>
            </a:r>
            <a:r>
              <a:rPr lang="en-US" altLang="zh-TW" sz="2400" dirty="0" smtClean="0">
                <a:solidFill>
                  <a:srgbClr val="FF3399"/>
                </a:solidFill>
                <a:sym typeface="Wingdings" pitchFamily="2" charset="2"/>
              </a:rPr>
              <a:t>…</a:t>
            </a:r>
            <a:endParaRPr lang="zh-TW" altLang="en-US" sz="2400" b="1" dirty="0">
              <a:solidFill>
                <a:srgbClr val="FF3399"/>
              </a:solidFill>
            </a:endParaRPr>
          </a:p>
          <a:p>
            <a:pPr marL="571500" indent="-571500"/>
            <a:r>
              <a:rPr lang="zh-TW" altLang="en-US" sz="2800" dirty="0"/>
              <a:t>兩人不斷調整預期及策略行為的</a:t>
            </a:r>
            <a:r>
              <a:rPr lang="zh-TW" altLang="en-US" sz="2800" dirty="0" smtClean="0"/>
              <a:t>關係，</a:t>
            </a:r>
            <a:r>
              <a:rPr lang="zh-TW" altLang="en-US" sz="2800" dirty="0"/>
              <a:t>稱為</a:t>
            </a:r>
            <a:r>
              <a:rPr lang="zh-TW" altLang="en-US" sz="2800" b="1" dirty="0"/>
              <a:t>賽局</a:t>
            </a:r>
            <a:r>
              <a:rPr lang="zh-TW" altLang="en-US" sz="2800" dirty="0"/>
              <a:t>。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39552" y="1556792"/>
            <a:ext cx="7992888" cy="360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defTabSz="7620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+mn-ea"/>
                <a:ea typeface="+mn-ea"/>
              </a:rPr>
              <a:t>孔子</a:t>
            </a:r>
            <a:r>
              <a:rPr lang="zh-TW" altLang="en-US" sz="2800" dirty="0">
                <a:latin typeface="+mn-ea"/>
                <a:ea typeface="+mn-ea"/>
              </a:rPr>
              <a:t>知道為政方式，除了德，還有刑。</a:t>
            </a:r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>
                <a:latin typeface="+mn-ea"/>
                <a:ea typeface="+mn-ea"/>
              </a:rPr>
              <a:t>在答季康子的問政時，他清楚地區分「用殺」與「欲善」是兩不同的</a:t>
            </a:r>
            <a:r>
              <a:rPr lang="zh-TW" altLang="en-US" sz="2400" dirty="0" smtClean="0">
                <a:latin typeface="+mn-ea"/>
                <a:ea typeface="+mn-ea"/>
              </a:rPr>
              <a:t>態度：</a:t>
            </a:r>
            <a:r>
              <a:rPr lang="zh-TW" altLang="en-US" sz="2400" b="1" dirty="0" smtClean="0">
                <a:latin typeface="+mn-ea"/>
                <a:ea typeface="+mn-ea"/>
              </a:rPr>
              <a:t>道</a:t>
            </a:r>
            <a:r>
              <a:rPr lang="zh-TW" altLang="en-US" sz="2400" b="1" dirty="0">
                <a:latin typeface="+mn-ea"/>
                <a:ea typeface="+mn-ea"/>
              </a:rPr>
              <a:t>之以政，齊之以刑，民免而無恥</a:t>
            </a:r>
            <a:r>
              <a:rPr lang="zh-TW" altLang="en-US" sz="2400" b="1" dirty="0" smtClean="0">
                <a:latin typeface="+mn-ea"/>
                <a:ea typeface="+mn-ea"/>
              </a:rPr>
              <a:t>； </a:t>
            </a:r>
            <a:r>
              <a:rPr lang="zh-TW" altLang="en-US" sz="2400" b="1" dirty="0">
                <a:latin typeface="+mn-ea"/>
                <a:ea typeface="+mn-ea"/>
              </a:rPr>
              <a:t>道之以德，齊之以禮，有恥且格。</a:t>
            </a:r>
            <a:endParaRPr lang="zh-TW" altLang="en-US" sz="2400" dirty="0">
              <a:latin typeface="+mn-ea"/>
              <a:ea typeface="+mn-ea"/>
            </a:endParaRPr>
          </a:p>
          <a:p>
            <a:pPr marL="514350" indent="-514350" defTabSz="7620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+mn-ea"/>
                <a:ea typeface="+mn-ea"/>
              </a:rPr>
              <a:t>在</a:t>
            </a:r>
            <a:r>
              <a:rPr lang="zh-TW" altLang="en-US" sz="2800" dirty="0">
                <a:latin typeface="+mn-ea"/>
                <a:ea typeface="+mn-ea"/>
              </a:rPr>
              <a:t>孔子看來，也只有知其不可為而</a:t>
            </a:r>
            <a:r>
              <a:rPr lang="zh-TW" altLang="en-US" sz="2800" dirty="0" smtClean="0">
                <a:latin typeface="+mn-ea"/>
                <a:ea typeface="+mn-ea"/>
              </a:rPr>
              <a:t>為。</a:t>
            </a:r>
            <a:endParaRPr lang="zh-TW" altLang="en-US" sz="2800" dirty="0">
              <a:latin typeface="+mn-ea"/>
              <a:ea typeface="+mn-ea"/>
            </a:endParaRPr>
          </a:p>
          <a:p>
            <a:pPr marL="971550" lvl="1" indent="-51435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b="1" dirty="0" smtClean="0">
                <a:latin typeface="+mn-ea"/>
                <a:ea typeface="+mn-ea"/>
              </a:rPr>
              <a:t>君子</a:t>
            </a:r>
            <a:r>
              <a:rPr lang="zh-TW" altLang="en-US" sz="2400" b="1" dirty="0">
                <a:latin typeface="+mn-ea"/>
                <a:ea typeface="+mn-ea"/>
              </a:rPr>
              <a:t>之仕也，行其義也</a:t>
            </a:r>
            <a:r>
              <a:rPr lang="zh-TW" altLang="en-US" sz="2400" b="1" dirty="0" smtClean="0">
                <a:latin typeface="+mn-ea"/>
                <a:ea typeface="+mn-ea"/>
              </a:rPr>
              <a:t>。道</a:t>
            </a:r>
            <a:r>
              <a:rPr lang="zh-TW" altLang="en-US" sz="2400" b="1" dirty="0">
                <a:latin typeface="+mn-ea"/>
                <a:ea typeface="+mn-ea"/>
              </a:rPr>
              <a:t>之不行，已知之矣</a:t>
            </a:r>
            <a:r>
              <a:rPr lang="zh-TW" altLang="en-US" sz="2400" b="1" dirty="0" smtClean="0">
                <a:latin typeface="+mn-ea"/>
                <a:ea typeface="+mn-ea"/>
              </a:rPr>
              <a:t>。</a:t>
            </a:r>
            <a:endParaRPr lang="zh-TW" altLang="en-US" sz="2400" dirty="0">
              <a:latin typeface="+mn-ea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40</a:t>
            </a:fld>
            <a:endParaRPr lang="en-US" altLang="zh-TW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3528" y="260648"/>
            <a:ext cx="7344816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3.12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知其不可為而為</a:t>
            </a: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11560" y="1484784"/>
            <a:ext cx="7704856" cy="4709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55600" indent="-355600" defTabSz="7620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無道社會的起因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812800" lvl="1" indent="-355600" defTabSz="762000">
              <a:lnSpc>
                <a:spcPct val="150000"/>
              </a:lnSpc>
            </a:pPr>
            <a:r>
              <a:rPr lang="zh-TW" altLang="en-US" sz="2800" dirty="0" smtClean="0">
                <a:solidFill>
                  <a:srgbClr val="FF0000"/>
                </a:solidFill>
              </a:rPr>
              <a:t>天下</a:t>
            </a:r>
            <a:r>
              <a:rPr lang="zh-TW" altLang="en-US" sz="2800" dirty="0" smtClean="0">
                <a:solidFill>
                  <a:srgbClr val="FF0000"/>
                </a:solidFill>
              </a:rPr>
              <a:t>之百姓皆以水火、毒藥相虧害</a:t>
            </a:r>
            <a:r>
              <a:rPr lang="zh-TW" altLang="en-US" sz="2800" dirty="0" smtClean="0"/>
              <a:t>。</a:t>
            </a:r>
          </a:p>
          <a:p>
            <a:pPr marL="355600" defTabSz="762000"/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355600" defTabSz="762000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聖人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以治天下為事者，不可不察亂之所自起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 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當察亂何自起。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起不相愛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子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自愛不愛父，故虧父而自利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；弟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自愛，不愛兄，故虧兄而自利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；父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自愛也，不愛子，故虧子而自利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；兄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自愛也，不愛弟，故虧弟子而自利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；君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自愛也，不愛臣，故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虧臣而自利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盜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愛其室，不愛異室，故竊異室以利其室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。賊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愛其身，不愛人，故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賊人以利其家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。諸侯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各愛其國，不愛異國，故攻異國以利其國。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41</a:t>
            </a:fld>
            <a:endParaRPr lang="en-US" altLang="zh-TW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260648"/>
            <a:ext cx="7272808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3.13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墨子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</a:rPr>
              <a:t>虧人自</a:t>
            </a:r>
            <a:r>
              <a:rPr lang="zh-TW" altLang="en-US" b="1" dirty="0" smtClean="0">
                <a:solidFill>
                  <a:srgbClr val="660066"/>
                </a:solidFill>
              </a:rPr>
              <a:t>利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論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5877272"/>
            <a:ext cx="8507818" cy="480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90000"/>
              </a:lnSpc>
            </a:pPr>
            <a:r>
              <a:rPr lang="en-US" altLang="zh-TW" sz="2800" b="1" dirty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● </a:t>
            </a:r>
            <a:r>
              <a:rPr lang="zh-TW" altLang="en-US" sz="2800" b="1" dirty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孔子罕言利</a:t>
            </a:r>
            <a:r>
              <a:rPr lang="zh-TW" altLang="en-US" sz="2800" b="1" dirty="0" smtClean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，也</a:t>
            </a:r>
            <a:r>
              <a:rPr lang="zh-TW" altLang="en-US" sz="2800" b="1" dirty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就對「虧人自利」四</a:t>
            </a:r>
            <a:r>
              <a:rPr lang="zh-TW" altLang="en-US" sz="2800" b="1" dirty="0" smtClean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字無</a:t>
            </a:r>
            <a:r>
              <a:rPr lang="zh-TW" altLang="en-US" sz="2800" b="1" dirty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所發明。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51521" y="1628800"/>
            <a:ext cx="7848872" cy="3804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38163" indent="-538163" defTabSz="762000">
              <a:lnSpc>
                <a:spcPct val="90000"/>
              </a:lnSpc>
            </a:pPr>
            <a:r>
              <a:rPr lang="en-US" altLang="zh-TW" sz="2800" dirty="0">
                <a:latin typeface="+mn-ea"/>
                <a:ea typeface="+mn-ea"/>
              </a:rPr>
              <a:t>● </a:t>
            </a:r>
            <a:r>
              <a:rPr lang="en-US" altLang="zh-TW" sz="2800" dirty="0" smtClean="0">
                <a:latin typeface="+mn-ea"/>
                <a:ea typeface="+mn-ea"/>
              </a:rPr>
              <a:t> </a:t>
            </a:r>
            <a:r>
              <a:rPr lang="zh-TW" altLang="en-US" sz="2800" dirty="0" smtClean="0">
                <a:latin typeface="+mn-ea"/>
                <a:ea typeface="+mn-ea"/>
              </a:rPr>
              <a:t>虧</a:t>
            </a:r>
            <a:r>
              <a:rPr lang="zh-TW" altLang="en-US" sz="2800" dirty="0">
                <a:latin typeface="+mn-ea"/>
                <a:ea typeface="+mn-ea"/>
              </a:rPr>
              <a:t>人自利絕對是造成社會紛亂的</a:t>
            </a:r>
            <a:r>
              <a:rPr lang="zh-TW" altLang="en-US" sz="2800" dirty="0" smtClean="0">
                <a:latin typeface="+mn-ea"/>
                <a:ea typeface="+mn-ea"/>
              </a:rPr>
              <a:t>根源。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995363" lvl="1" indent="-538163" defTabSz="7620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如果我們</a:t>
            </a:r>
            <a:r>
              <a:rPr lang="zh-TW" altLang="en-US" sz="2400" dirty="0">
                <a:latin typeface="+mn-ea"/>
                <a:ea typeface="+mn-ea"/>
              </a:rPr>
              <a:t>認為亞當史密斯是在闡揚「人人虧人自利</a:t>
            </a:r>
            <a:r>
              <a:rPr lang="zh-TW" altLang="en-US" sz="2400" dirty="0" smtClean="0">
                <a:latin typeface="+mn-ea"/>
                <a:ea typeface="+mn-ea"/>
              </a:rPr>
              <a:t>，則</a:t>
            </a:r>
            <a:r>
              <a:rPr lang="zh-TW" altLang="en-US" sz="2400" dirty="0">
                <a:latin typeface="+mn-ea"/>
                <a:ea typeface="+mn-ea"/>
              </a:rPr>
              <a:t>社會也會達到最大福祉」，那是絕對的</a:t>
            </a:r>
            <a:r>
              <a:rPr lang="zh-TW" altLang="en-US" sz="2400" dirty="0" smtClean="0">
                <a:latin typeface="+mn-ea"/>
                <a:ea typeface="+mn-ea"/>
              </a:rPr>
              <a:t>錯誤因為</a:t>
            </a:r>
            <a:r>
              <a:rPr lang="zh-TW" altLang="en-US" sz="2400" dirty="0">
                <a:latin typeface="+mn-ea"/>
                <a:ea typeface="+mn-ea"/>
              </a:rPr>
              <a:t>理髮師與麵包師的行為是利己利人</a:t>
            </a:r>
            <a:r>
              <a:rPr lang="zh-TW" altLang="en-US" sz="2400" dirty="0" smtClean="0">
                <a:latin typeface="+mn-ea"/>
                <a:ea typeface="+mn-ea"/>
              </a:rPr>
              <a:t>，是</a:t>
            </a:r>
            <a:r>
              <a:rPr lang="zh-TW" altLang="en-US" sz="2400" dirty="0">
                <a:latin typeface="+mn-ea"/>
                <a:ea typeface="+mn-ea"/>
              </a:rPr>
              <a:t>虧人自利</a:t>
            </a:r>
            <a:r>
              <a:rPr lang="zh-TW" altLang="en-US" sz="2400" dirty="0" smtClean="0">
                <a:latin typeface="+mn-ea"/>
                <a:ea typeface="+mn-ea"/>
              </a:rPr>
              <a:t>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995363" lvl="1" indent="-538163" defTabSz="7620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墨子</a:t>
            </a:r>
            <a:r>
              <a:rPr lang="zh-TW" altLang="en-US" sz="2400" dirty="0" smtClean="0">
                <a:latin typeface="+mn-ea"/>
                <a:ea typeface="+mn-ea"/>
              </a:rPr>
              <a:t>：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995363" lvl="1" indent="-7938" defTabSz="762000">
              <a:lnSpc>
                <a:spcPct val="90000"/>
              </a:lnSpc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攘人犬豕雞豚者，其不義又甚入人園竊桃李，是何故也？以虧人愈多，其不仁茲甚，罪益厚。至入人欄廄，取人牛馬者，其不仁義，又甚攘人犬豕雞豚，此何故也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﹖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以其虧人愈多，苟虧人愈多，其不仁茲甚，罪益厚。</a:t>
            </a:r>
            <a:endParaRPr lang="zh-TW" altLang="en-US" sz="2800" dirty="0">
              <a:latin typeface="+mn-ea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42</a:t>
            </a:fld>
            <a:endParaRPr lang="en-US" altLang="zh-TW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1520" y="332656"/>
            <a:ext cx="7488832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3.14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虧人自利是不義的</a:t>
            </a: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55576" y="2924944"/>
            <a:ext cx="7632848" cy="2807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 defTabSz="762000">
              <a:lnSpc>
                <a:spcPct val="90000"/>
              </a:lnSpc>
            </a:pP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姑嘗本原之孝子之為親度者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，吾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不識孝子之為親度者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，亦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欲人愛利其親與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？意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欲人之惡賊其親與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？以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說觀之，既欲人之愛利其親也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，然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即吾惡從事即得此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？若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我先從事乎愛利人之親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，然後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人報我以愛利吾親乎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？意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我先從事乎惡人之親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，然後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人報我以愛利吾親乎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？即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必吾先從事乎愛利人之親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，然後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人報我以愛利吾親也。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43</a:t>
            </a:fld>
            <a:endParaRPr lang="en-US" altLang="zh-TW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51520" y="332656"/>
            <a:ext cx="7992888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3.15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墨子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解方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：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/>
                <a:ea typeface="新細明體"/>
              </a:rPr>
              <a:t>投桃報李與我先從事</a:t>
            </a:r>
            <a:endParaRPr lang="zh-TW" altLang="en-US" sz="2800" dirty="0" smtClean="0"/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j-lt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67544" y="1268760"/>
            <a:ext cx="7488832" cy="1440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solidFill>
                  <a:srgbClr val="000000"/>
                </a:solidFill>
                <a:latin typeface="+mn-ea"/>
                <a:ea typeface="+mn-ea"/>
              </a:rPr>
              <a:t>墨子主張：說服眾人兼相愛與交相利是完成事功的充份條件，但兼相愛與交相利的前提是</a:t>
            </a:r>
            <a:r>
              <a:rPr lang="zh-TW" altLang="en-US" sz="2800" b="1" dirty="0" smtClean="0">
                <a:solidFill>
                  <a:srgbClr val="660066"/>
                </a:solidFill>
                <a:latin typeface="+mn-ea"/>
                <a:ea typeface="+mn-ea"/>
              </a:rPr>
              <a:t>我先從事與投桃報李</a:t>
            </a:r>
            <a:r>
              <a:rPr lang="zh-TW" altLang="en-US" sz="2800" dirty="0" smtClean="0">
                <a:solidFill>
                  <a:srgbClr val="000000"/>
                </a:solidFill>
                <a:latin typeface="+mn-ea"/>
                <a:ea typeface="+mn-ea"/>
              </a:rPr>
              <a:t>。</a:t>
            </a:r>
            <a:endParaRPr lang="zh-TW" altLang="en-US" sz="28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39552" y="4725144"/>
            <a:ext cx="7920880" cy="123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40000"/>
              </a:lnSpc>
            </a:pPr>
            <a:endParaRPr lang="zh-TW" altLang="en-US" sz="2400" dirty="0">
              <a:latin typeface="+mn-ea"/>
              <a:ea typeface="+mn-ea"/>
            </a:endParaRPr>
          </a:p>
          <a:p>
            <a:pPr defTabSz="762000">
              <a:lnSpc>
                <a:spcPct val="90000"/>
              </a:lnSpc>
            </a:pPr>
            <a:r>
              <a:rPr lang="zh-TW" altLang="en-US" sz="2400" dirty="0" smtClean="0">
                <a:latin typeface="+mn-ea"/>
                <a:ea typeface="+mn-ea"/>
              </a:rPr>
              <a:t>當</a:t>
            </a:r>
            <a:r>
              <a:rPr lang="zh-TW" altLang="en-US" sz="2400" dirty="0">
                <a:latin typeface="+mn-ea"/>
                <a:ea typeface="+mn-ea"/>
              </a:rPr>
              <a:t>齊楚都採取投桃報李的策略時</a:t>
            </a:r>
            <a:r>
              <a:rPr lang="zh-TW" altLang="en-US" sz="2400" dirty="0" smtClean="0">
                <a:latin typeface="+mn-ea"/>
                <a:ea typeface="+mn-ea"/>
              </a:rPr>
              <a:t>，</a:t>
            </a:r>
            <a:r>
              <a:rPr lang="zh-TW" altLang="en-US" sz="2400" dirty="0" smtClean="0">
                <a:latin typeface="+mn-ea"/>
                <a:ea typeface="+mn-ea"/>
              </a:rPr>
              <a:t>表裡</a:t>
            </a:r>
            <a:r>
              <a:rPr lang="zh-TW" altLang="en-US" sz="2400" dirty="0">
                <a:latin typeface="+mn-ea"/>
                <a:ea typeface="+mn-ea"/>
              </a:rPr>
              <a:t>右上方格與左下方格就被排除掉</a:t>
            </a:r>
            <a:r>
              <a:rPr lang="zh-TW" altLang="en-US" sz="2400" dirty="0" smtClean="0">
                <a:latin typeface="+mn-ea"/>
                <a:ea typeface="+mn-ea"/>
              </a:rPr>
              <a:t>。雙方</a:t>
            </a:r>
            <a:r>
              <a:rPr lang="zh-TW" altLang="en-US" sz="2400" dirty="0">
                <a:latin typeface="+mn-ea"/>
                <a:ea typeface="+mn-ea"/>
              </a:rPr>
              <a:t>只可能同時出兵或同時不出兵</a:t>
            </a:r>
            <a:r>
              <a:rPr lang="zh-TW" altLang="en-US" sz="2400" dirty="0" smtClean="0">
                <a:latin typeface="+mn-ea"/>
                <a:ea typeface="+mn-ea"/>
              </a:rPr>
              <a:t>。若</a:t>
            </a:r>
            <a:r>
              <a:rPr lang="zh-TW" altLang="en-US" sz="2400" dirty="0">
                <a:latin typeface="+mn-ea"/>
                <a:ea typeface="+mn-ea"/>
              </a:rPr>
              <a:t>有一國採「我先從事不出兵」</a:t>
            </a:r>
            <a:r>
              <a:rPr lang="zh-TW" altLang="en-US" sz="2400" dirty="0" smtClean="0">
                <a:latin typeface="+mn-ea"/>
                <a:ea typeface="+mn-ea"/>
              </a:rPr>
              <a:t>，則</a:t>
            </a:r>
            <a:r>
              <a:rPr lang="zh-TW" altLang="en-US" sz="2400" dirty="0">
                <a:latin typeface="+mn-ea"/>
                <a:ea typeface="+mn-ea"/>
              </a:rPr>
              <a:t>結局便是兩國都不出兵。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115616" y="1124744"/>
            <a:ext cx="5040560" cy="1888532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en-US" altLang="zh-TW" sz="2800" dirty="0">
                <a:latin typeface="+mn-lt"/>
                <a:ea typeface="+mn-ea"/>
              </a:rPr>
              <a:t>	    </a:t>
            </a:r>
            <a:r>
              <a:rPr lang="en-US" altLang="zh-TW" sz="2800" dirty="0" smtClean="0">
                <a:latin typeface="+mn-lt"/>
                <a:ea typeface="+mn-ea"/>
              </a:rPr>
              <a:t>       </a:t>
            </a:r>
            <a:r>
              <a:rPr lang="zh-TW" altLang="en-US" sz="2800" dirty="0" smtClean="0">
                <a:latin typeface="+mn-lt"/>
                <a:ea typeface="+mn-ea"/>
              </a:rPr>
              <a:t>         </a:t>
            </a:r>
            <a:r>
              <a:rPr lang="en-US" altLang="zh-TW" sz="2800" dirty="0" smtClean="0">
                <a:latin typeface="+mn-lt"/>
                <a:ea typeface="+mn-ea"/>
              </a:rPr>
              <a:t>  </a:t>
            </a:r>
            <a:r>
              <a:rPr lang="zh-TW" altLang="en-US" sz="2800" dirty="0" smtClean="0">
                <a:latin typeface="+mn-lt"/>
                <a:ea typeface="+mn-ea"/>
              </a:rPr>
              <a:t>齊 </a:t>
            </a:r>
            <a:r>
              <a:rPr lang="zh-TW" altLang="en-US" sz="2800" dirty="0">
                <a:latin typeface="+mn-lt"/>
                <a:ea typeface="+mn-ea"/>
              </a:rPr>
              <a:t>國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         </a:t>
            </a:r>
            <a:r>
              <a:rPr lang="zh-TW" altLang="en-US" sz="2800" dirty="0" smtClean="0">
                <a:latin typeface="+mn-lt"/>
                <a:ea typeface="+mn-ea"/>
              </a:rPr>
              <a:t>               出兵   </a:t>
            </a:r>
            <a:r>
              <a:rPr lang="zh-TW" altLang="en-US" sz="2800" dirty="0">
                <a:latin typeface="+mn-lt"/>
                <a:ea typeface="+mn-ea"/>
              </a:rPr>
              <a:t>不出兵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楚 </a:t>
            </a:r>
            <a:r>
              <a:rPr lang="zh-TW" altLang="en-US" sz="2800" dirty="0" smtClean="0">
                <a:latin typeface="+mn-lt"/>
                <a:ea typeface="+mn-ea"/>
              </a:rPr>
              <a:t>    出兵         </a:t>
            </a:r>
            <a:r>
              <a:rPr lang="en-US" altLang="zh-TW" sz="2800" b="1" dirty="0">
                <a:latin typeface="+mn-lt"/>
                <a:ea typeface="+mn-ea"/>
              </a:rPr>
              <a:t>(1,1) </a:t>
            </a:r>
            <a:r>
              <a:rPr lang="en-US" altLang="zh-TW" sz="2800" b="1" dirty="0" smtClean="0">
                <a:latin typeface="+mn-lt"/>
                <a:ea typeface="+mn-ea"/>
              </a:rPr>
              <a:t> </a:t>
            </a:r>
            <a:r>
              <a:rPr lang="zh-TW" altLang="en-US" sz="2800" b="1" dirty="0" smtClean="0">
                <a:latin typeface="+mn-lt"/>
                <a:ea typeface="+mn-ea"/>
              </a:rPr>
              <a:t>  </a:t>
            </a:r>
            <a:r>
              <a:rPr lang="en-US" altLang="zh-TW" sz="2800" b="1" dirty="0" smtClean="0">
                <a:latin typeface="+mn-lt"/>
                <a:ea typeface="+mn-ea"/>
              </a:rPr>
              <a:t> (</a:t>
            </a:r>
            <a:r>
              <a:rPr lang="en-US" altLang="zh-TW" sz="2800" b="1" dirty="0">
                <a:latin typeface="+mn-lt"/>
                <a:ea typeface="+mn-ea"/>
              </a:rPr>
              <a:t>3,0)</a:t>
            </a:r>
            <a:endParaRPr lang="en-US" altLang="zh-TW" sz="2800" dirty="0">
              <a:latin typeface="+mn-lt"/>
              <a:ea typeface="+mn-ea"/>
            </a:endParaRP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國 </a:t>
            </a:r>
            <a:r>
              <a:rPr lang="zh-TW" altLang="en-US" sz="2800" dirty="0" smtClean="0">
                <a:latin typeface="+mn-lt"/>
                <a:ea typeface="+mn-ea"/>
              </a:rPr>
              <a:t>    不</a:t>
            </a:r>
            <a:r>
              <a:rPr lang="zh-TW" altLang="en-US" sz="2800" dirty="0">
                <a:latin typeface="+mn-lt"/>
                <a:ea typeface="+mn-ea"/>
              </a:rPr>
              <a:t>出兵 </a:t>
            </a:r>
            <a:r>
              <a:rPr lang="zh-TW" altLang="en-US" sz="2800" dirty="0" smtClean="0">
                <a:latin typeface="+mn-lt"/>
                <a:ea typeface="+mn-ea"/>
              </a:rPr>
              <a:t>    </a:t>
            </a:r>
            <a:r>
              <a:rPr lang="en-US" altLang="zh-TW" sz="2800" b="1" dirty="0" smtClean="0">
                <a:latin typeface="+mn-lt"/>
                <a:ea typeface="+mn-ea"/>
              </a:rPr>
              <a:t>(</a:t>
            </a:r>
            <a:r>
              <a:rPr lang="en-US" altLang="zh-TW" sz="2800" b="1" dirty="0">
                <a:latin typeface="+mn-lt"/>
                <a:ea typeface="+mn-ea"/>
              </a:rPr>
              <a:t>0,3) </a:t>
            </a:r>
            <a:r>
              <a:rPr lang="en-US" altLang="zh-TW" sz="2800" b="1" dirty="0" smtClean="0">
                <a:latin typeface="+mn-lt"/>
                <a:ea typeface="+mn-ea"/>
              </a:rPr>
              <a:t>  </a:t>
            </a:r>
            <a:r>
              <a:rPr lang="zh-TW" altLang="en-US" sz="2800" b="1" dirty="0" smtClean="0">
                <a:latin typeface="+mn-lt"/>
                <a:ea typeface="+mn-ea"/>
              </a:rPr>
              <a:t>  </a:t>
            </a:r>
            <a:r>
              <a:rPr lang="en-US" altLang="zh-TW" sz="2800" b="1" dirty="0" smtClean="0">
                <a:latin typeface="+mn-lt"/>
                <a:ea typeface="+mn-ea"/>
              </a:rPr>
              <a:t>(</a:t>
            </a:r>
            <a:r>
              <a:rPr lang="en-US" altLang="zh-TW" sz="2800" b="1" dirty="0">
                <a:latin typeface="+mn-lt"/>
                <a:ea typeface="+mn-ea"/>
              </a:rPr>
              <a:t>2,2)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1520" y="260648"/>
            <a:ext cx="7416824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3.16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 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墨子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的解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方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詮釋</a:t>
            </a:r>
            <a:endParaRPr lang="zh-TW" altLang="en-US" b="1" dirty="0" smtClean="0">
              <a:solidFill>
                <a:srgbClr val="660066"/>
              </a:solidFill>
              <a:latin typeface="全真海報體" pitchFamily="49" charset="-120"/>
              <a:ea typeface="全真海報體" pitchFamily="49" charset="-120"/>
            </a:endParaRPr>
          </a:p>
          <a:p>
            <a:pPr defTabSz="762000"/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9552" y="3140968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62000">
              <a:lnSpc>
                <a:spcPct val="90000"/>
              </a:lnSpc>
            </a:pPr>
            <a:r>
              <a:rPr lang="zh-TW" altLang="en-US" sz="2800" dirty="0" smtClean="0">
                <a:solidFill>
                  <a:srgbClr val="000000"/>
                </a:solidFill>
                <a:latin typeface="新細明體"/>
                <a:ea typeface="新細明體"/>
              </a:rPr>
              <a:t>站在楚國的地位來看，</a:t>
            </a:r>
          </a:p>
          <a:p>
            <a:pPr marL="627063" lvl="1" indent="-514350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新細明體"/>
                <a:ea typeface="新細明體"/>
              </a:rPr>
              <a:t>如果齊國出兵是投桃，則楚國的報之以李就是出兵；</a:t>
            </a:r>
          </a:p>
          <a:p>
            <a:pPr marL="627063" lvl="1" indent="-514350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新細明體"/>
                <a:ea typeface="新細明體"/>
              </a:rPr>
              <a:t>如果齊國的投桃是不出兵，則楚國的報之以李就是不出兵。</a:t>
            </a:r>
            <a:endParaRPr lang="zh-TW" altLang="en-US" sz="2400" dirty="0">
              <a:solidFill>
                <a:srgbClr val="000000"/>
              </a:solidFill>
              <a:latin typeface="新細明體"/>
              <a:ea typeface="新細明體"/>
            </a:endParaRPr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6BE44AE-2548-48F6-BD2D-BDA05F52B421}" type="slidenum">
              <a:rPr lang="zh-TW" altLang="en-US" smtClean="0"/>
              <a:pPr/>
              <a:t>44</a:t>
            </a:fld>
            <a:endParaRPr lang="en-US" altLang="zh-TW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51520" y="1700808"/>
            <a:ext cx="8255977" cy="435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514350" indent="-514350" algn="just" defTabSz="7620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墨子</a:t>
            </a:r>
            <a:r>
              <a:rPr lang="zh-TW" altLang="en-US" sz="2800" dirty="0">
                <a:latin typeface="+mn-ea"/>
                <a:ea typeface="+mn-ea"/>
              </a:rPr>
              <a:t>其實是說「己欲利己親，而利人之親</a:t>
            </a:r>
            <a:r>
              <a:rPr lang="zh-TW" altLang="en-US" sz="2800" dirty="0" smtClean="0">
                <a:latin typeface="+mn-ea"/>
                <a:ea typeface="+mn-ea"/>
              </a:rPr>
              <a:t>」，將</a:t>
            </a:r>
            <a:r>
              <a:rPr lang="zh-TW" altLang="en-US" sz="2800" dirty="0">
                <a:latin typeface="+mn-ea"/>
                <a:ea typeface="+mn-ea"/>
              </a:rPr>
              <a:t>「己欲立而立人、己欲達而達人」的「立、達</a:t>
            </a:r>
            <a:r>
              <a:rPr lang="zh-TW" altLang="en-US" sz="2800" dirty="0" smtClean="0">
                <a:latin typeface="+mn-ea"/>
                <a:ea typeface="+mn-ea"/>
              </a:rPr>
              <a:t>」改成</a:t>
            </a:r>
            <a:r>
              <a:rPr lang="zh-TW" altLang="en-US" sz="2800" dirty="0">
                <a:latin typeface="+mn-ea"/>
                <a:ea typeface="+mn-ea"/>
              </a:rPr>
              <a:t>「利」字</a:t>
            </a:r>
            <a:r>
              <a:rPr lang="zh-TW" altLang="en-US" sz="2800" dirty="0" smtClean="0">
                <a:latin typeface="+mn-ea"/>
                <a:ea typeface="+mn-ea"/>
              </a:rPr>
              <a:t>，類比於孔子</a:t>
            </a:r>
            <a:r>
              <a:rPr lang="zh-TW" altLang="en-US" sz="2800" dirty="0">
                <a:latin typeface="+mn-ea"/>
                <a:ea typeface="+mn-ea"/>
              </a:rPr>
              <a:t>的積極</a:t>
            </a:r>
            <a:r>
              <a:rPr lang="zh-TW" altLang="en-US" sz="2800" dirty="0" smtClean="0">
                <a:latin typeface="+mn-ea"/>
                <a:ea typeface="+mn-ea"/>
              </a:rPr>
              <a:t>恕道。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971550" lvl="1" indent="-514350" algn="just" defTabSz="7620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400" dirty="0" smtClean="0">
                <a:latin typeface="+mn-ea"/>
                <a:ea typeface="+mn-ea"/>
              </a:rPr>
              <a:t>墨子</a:t>
            </a:r>
            <a:r>
              <a:rPr lang="zh-TW" altLang="en-US" sz="2400" dirty="0">
                <a:latin typeface="+mn-ea"/>
                <a:ea typeface="+mn-ea"/>
              </a:rPr>
              <a:t>附加了具體的「我先從事」行動規範，而孔子強調「立、達」的前提在於個人能有盡己的忠恕修養</a:t>
            </a:r>
            <a:r>
              <a:rPr lang="zh-TW" altLang="en-US" sz="2400" dirty="0" smtClean="0">
                <a:latin typeface="+mn-ea"/>
                <a:ea typeface="+mn-ea"/>
              </a:rPr>
              <a:t>。</a:t>
            </a:r>
            <a:endParaRPr lang="en-US" altLang="zh-TW" sz="2400" dirty="0" smtClean="0">
              <a:latin typeface="+mn-ea"/>
              <a:ea typeface="+mn-ea"/>
            </a:endParaRPr>
          </a:p>
          <a:p>
            <a:pPr marL="971550" lvl="1" indent="-514350" algn="just" defTabSz="762000">
              <a:lnSpc>
                <a:spcPct val="90000"/>
              </a:lnSpc>
              <a:buFont typeface="+mj-lt"/>
              <a:buAutoNum type="arabicParenR"/>
            </a:pPr>
            <a:endParaRPr lang="en-US" altLang="zh-TW" sz="2400" dirty="0" smtClean="0">
              <a:latin typeface="+mn-ea"/>
              <a:ea typeface="+mn-ea"/>
            </a:endParaRPr>
          </a:p>
          <a:p>
            <a:pPr marL="514350" indent="-514350" algn="just" defTabSz="7620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  <a:ea typeface="+mn-ea"/>
              </a:rPr>
              <a:t>「投桃報李」是介於自利與利他的行為假設。經濟人未必會具有「投桃報李」的回報行為。</a:t>
            </a:r>
            <a:endParaRPr lang="en-US" altLang="zh-TW" sz="2800" dirty="0" smtClean="0">
              <a:latin typeface="+mn-ea"/>
              <a:ea typeface="+mn-ea"/>
            </a:endParaRPr>
          </a:p>
          <a:p>
            <a:pPr marL="971550" lvl="1" indent="-514350" algn="just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n-ea"/>
                <a:ea typeface="+mn-ea"/>
              </a:rPr>
              <a:t>若小魯早上抱持「我先從事」的情操努力幫小黑捉雞，到了下午，小黑若有「投桃報李」的心態，他便會努力工作以回報小魯。若小黑只是經濟人，他最好的選擇將是採敷衍方式幫助小魯。</a:t>
            </a:r>
            <a:endParaRPr lang="zh-TW" altLang="en-US" sz="2400" dirty="0">
              <a:latin typeface="+mn-ea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88224" y="6237312"/>
            <a:ext cx="2133600" cy="457200"/>
          </a:xfrm>
        </p:spPr>
        <p:txBody>
          <a:bodyPr/>
          <a:lstStyle/>
          <a:p>
            <a:fld id="{56BE44AE-2548-48F6-BD2D-BDA05F52B421}" type="slidenum">
              <a:rPr lang="zh-TW" altLang="en-US" smtClean="0"/>
              <a:pPr/>
              <a:t>45</a:t>
            </a:fld>
            <a:endParaRPr lang="en-US" altLang="zh-TW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3528" y="260648"/>
            <a:ext cx="7488832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3.17  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墨子評述</a:t>
            </a:r>
            <a:endParaRPr lang="zh-TW" altLang="en-US" dirty="0" smtClean="0">
              <a:solidFill>
                <a:srgbClr val="660066"/>
              </a:solidFill>
              <a:latin typeface="全真海報體" pitchFamily="49" charset="-120"/>
              <a:ea typeface="全真海報體" pitchFamily="49" charset="-120"/>
            </a:endParaRPr>
          </a:p>
          <a:p>
            <a:pPr defTabSz="762000"/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46</a:t>
            </a:fld>
            <a:endParaRPr lang="en-US" altLang="zh-TW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51520" y="260648"/>
            <a:ext cx="7488832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3.18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孟子的</a:t>
            </a:r>
            <a:r>
              <a:rPr lang="zh-TW" altLang="en-US" b="1" dirty="0" smtClean="0">
                <a:solidFill>
                  <a:srgbClr val="660066"/>
                </a:solidFill>
              </a:rPr>
              <a:t>交征</a:t>
            </a:r>
            <a:r>
              <a:rPr lang="zh-TW" altLang="en-US" b="1" dirty="0" smtClean="0">
                <a:solidFill>
                  <a:srgbClr val="660066"/>
                </a:solidFill>
              </a:rPr>
              <a:t>利</a:t>
            </a:r>
            <a:r>
              <a:rPr lang="zh-TW" altLang="en-US" b="1" dirty="0" smtClean="0">
                <a:solidFill>
                  <a:srgbClr val="660066"/>
                </a:solidFill>
              </a:rPr>
              <a:t>論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95536" y="1412776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lvl="1" indent="-619125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/>
              <a:t>無道社會的起因：孟子：邪說暴行有作，臣弒其君者有之，子弒其父者有之。</a:t>
            </a:r>
            <a:endParaRPr lang="en-US" altLang="zh-TW" sz="2800" dirty="0" smtClean="0"/>
          </a:p>
          <a:p>
            <a:pPr marL="623888" lvl="1" defTabSz="762000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雞鳴而起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，孳孳為善者，舜之徒也？雞鳴而起，孳孳為利者，跖之徒也。欲知舜與跖之分，無他，利與善之間也。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lvl="1" defTabSz="762000">
              <a:lnSpc>
                <a:spcPct val="150000"/>
              </a:lnSpc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1520" y="260648"/>
            <a:ext cx="7416824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3.19</a:t>
            </a:r>
            <a:r>
              <a:rPr kumimoji="1" lang="en-US" altLang="zh-TW" b="1" i="0" u="none" strike="noStrike" kern="0" cap="none" spc="0" normalizeH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</a:t>
            </a:r>
            <a:r>
              <a:rPr lang="zh-TW" altLang="en-US" b="1" dirty="0" smtClean="0">
                <a:solidFill>
                  <a:srgbClr val="660066"/>
                </a:solidFill>
              </a:rPr>
              <a:t>孟子</a:t>
            </a:r>
            <a:r>
              <a:rPr lang="zh-TW" altLang="en-US" b="1" dirty="0" smtClean="0">
                <a:solidFill>
                  <a:srgbClr val="660066"/>
                </a:solidFill>
              </a:rPr>
              <a:t>的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解方：交相利</a:t>
            </a:r>
            <a:endParaRPr lang="zh-TW" altLang="en-US" b="1" dirty="0" smtClean="0">
              <a:solidFill>
                <a:srgbClr val="660066"/>
              </a:solidFill>
              <a:latin typeface="全真海報體" pitchFamily="49" charset="-120"/>
              <a:ea typeface="全真海報體" pitchFamily="49" charset="-120"/>
            </a:endParaRPr>
          </a:p>
          <a:p>
            <a:pPr defTabSz="762000"/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6BE44AE-2548-48F6-BD2D-BDA05F52B421}" type="slidenum">
              <a:rPr lang="zh-TW" altLang="en-US" smtClean="0"/>
              <a:pPr/>
              <a:t>47</a:t>
            </a:fld>
            <a:endParaRPr lang="en-US" altLang="zh-TW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15616" y="1556792"/>
            <a:ext cx="7384074" cy="2001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623888" lvl="1" indent="-619125">
              <a:buFont typeface="Arial" pitchFamily="34" charset="0"/>
              <a:buChar char="•"/>
            </a:pPr>
            <a:r>
              <a:rPr lang="zh-TW" altLang="en-US" sz="2800" dirty="0" smtClean="0"/>
              <a:t>孟子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1081088" lvl="2" indent="-619125">
              <a:lnSpc>
                <a:spcPct val="150000"/>
              </a:lnSpc>
            </a:pPr>
            <a:r>
              <a:rPr lang="zh-TW" altLang="en-US" sz="3200" dirty="0" smtClean="0">
                <a:solidFill>
                  <a:srgbClr val="990099"/>
                </a:solidFill>
                <a:latin typeface="標楷體" pitchFamily="65" charset="-120"/>
                <a:ea typeface="標楷體" pitchFamily="65" charset="-120"/>
              </a:rPr>
              <a:t>王何必曰利？</a:t>
            </a:r>
            <a:endParaRPr lang="en-US" altLang="zh-TW" sz="3200" dirty="0" smtClean="0">
              <a:solidFill>
                <a:srgbClr val="990099"/>
              </a:solidFill>
              <a:latin typeface="標楷體" pitchFamily="65" charset="-120"/>
              <a:ea typeface="標楷體" pitchFamily="65" charset="-120"/>
            </a:endParaRPr>
          </a:p>
          <a:p>
            <a:pPr marL="1081088" lvl="2" indent="-619125">
              <a:lnSpc>
                <a:spcPct val="150000"/>
              </a:lnSpc>
            </a:pPr>
            <a:r>
              <a:rPr lang="zh-TW" altLang="en-US" sz="3200" dirty="0" smtClean="0">
                <a:solidFill>
                  <a:srgbClr val="990099"/>
                </a:solidFill>
                <a:latin typeface="標楷體" pitchFamily="65" charset="-120"/>
                <a:ea typeface="標楷體" pitchFamily="65" charset="-120"/>
              </a:rPr>
              <a:t>亦有仁義而已矣。</a:t>
            </a:r>
            <a:endParaRPr lang="zh-TW" altLang="en-US" sz="3200" dirty="0">
              <a:solidFill>
                <a:srgbClr val="990099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67544" y="5229200"/>
            <a:ext cx="7920880" cy="57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40000"/>
              </a:lnSpc>
            </a:pPr>
            <a:endParaRPr lang="zh-TW" altLang="en-US" sz="2400" dirty="0">
              <a:latin typeface="+mn-ea"/>
              <a:ea typeface="+mn-ea"/>
            </a:endParaRPr>
          </a:p>
          <a:p>
            <a:pPr defTabSz="7620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2400" dirty="0" smtClean="0">
                <a:latin typeface="+mn-ea"/>
                <a:ea typeface="+mn-ea"/>
              </a:rPr>
              <a:t>當</a:t>
            </a:r>
            <a:r>
              <a:rPr lang="zh-TW" altLang="en-US" sz="2400" dirty="0">
                <a:latin typeface="+mn-ea"/>
                <a:ea typeface="+mn-ea"/>
              </a:rPr>
              <a:t>齊楚都</a:t>
            </a:r>
            <a:r>
              <a:rPr lang="zh-TW" altLang="en-US" sz="2400" dirty="0" smtClean="0">
                <a:latin typeface="+mn-ea"/>
                <a:ea typeface="+mn-ea"/>
              </a:rPr>
              <a:t>採取</a:t>
            </a:r>
            <a:r>
              <a:rPr lang="zh-TW" altLang="en-US" sz="2400" dirty="0" smtClean="0">
                <a:latin typeface="+mn-ea"/>
                <a:ea typeface="+mn-ea"/>
              </a:rPr>
              <a:t>交相利</a:t>
            </a:r>
            <a:r>
              <a:rPr lang="zh-TW" altLang="en-US" sz="2400" dirty="0" smtClean="0">
                <a:latin typeface="+mn-ea"/>
                <a:ea typeface="+mn-ea"/>
              </a:rPr>
              <a:t>的</a:t>
            </a:r>
            <a:r>
              <a:rPr lang="zh-TW" altLang="en-US" sz="2400" dirty="0">
                <a:latin typeface="+mn-ea"/>
                <a:ea typeface="+mn-ea"/>
              </a:rPr>
              <a:t>策略時</a:t>
            </a:r>
            <a:r>
              <a:rPr lang="zh-TW" altLang="en-US" sz="2400" dirty="0" smtClean="0">
                <a:latin typeface="+mn-ea"/>
                <a:ea typeface="+mn-ea"/>
              </a:rPr>
              <a:t>，兩</a:t>
            </a:r>
            <a:r>
              <a:rPr lang="zh-TW" altLang="en-US" sz="2400" dirty="0">
                <a:latin typeface="+mn-ea"/>
                <a:ea typeface="+mn-ea"/>
              </a:rPr>
              <a:t>國都不出兵。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339752" y="1340768"/>
            <a:ext cx="5040560" cy="1888532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en-US" altLang="zh-TW" sz="2800" dirty="0">
                <a:latin typeface="+mn-lt"/>
                <a:ea typeface="+mn-ea"/>
              </a:rPr>
              <a:t>	    </a:t>
            </a:r>
            <a:r>
              <a:rPr lang="en-US" altLang="zh-TW" sz="2800" dirty="0" smtClean="0">
                <a:latin typeface="+mn-lt"/>
                <a:ea typeface="+mn-ea"/>
              </a:rPr>
              <a:t>       </a:t>
            </a:r>
            <a:r>
              <a:rPr lang="zh-TW" altLang="en-US" sz="2800" dirty="0" smtClean="0">
                <a:latin typeface="+mn-lt"/>
                <a:ea typeface="+mn-ea"/>
              </a:rPr>
              <a:t>         </a:t>
            </a:r>
            <a:r>
              <a:rPr lang="en-US" altLang="zh-TW" sz="2800" dirty="0" smtClean="0">
                <a:latin typeface="+mn-lt"/>
                <a:ea typeface="+mn-ea"/>
              </a:rPr>
              <a:t>  </a:t>
            </a:r>
            <a:r>
              <a:rPr lang="zh-TW" altLang="en-US" sz="2800" dirty="0" smtClean="0">
                <a:latin typeface="+mn-lt"/>
                <a:ea typeface="+mn-ea"/>
              </a:rPr>
              <a:t>齊 </a:t>
            </a:r>
            <a:r>
              <a:rPr lang="zh-TW" altLang="en-US" sz="2800" dirty="0">
                <a:latin typeface="+mn-lt"/>
                <a:ea typeface="+mn-ea"/>
              </a:rPr>
              <a:t>國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         </a:t>
            </a:r>
            <a:r>
              <a:rPr lang="zh-TW" altLang="en-US" sz="2800" dirty="0" smtClean="0">
                <a:latin typeface="+mn-lt"/>
                <a:ea typeface="+mn-ea"/>
              </a:rPr>
              <a:t>               出兵   </a:t>
            </a:r>
            <a:r>
              <a:rPr lang="zh-TW" altLang="en-US" sz="2800" dirty="0">
                <a:latin typeface="+mn-lt"/>
                <a:ea typeface="+mn-ea"/>
              </a:rPr>
              <a:t>不出兵</a:t>
            </a: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楚 </a:t>
            </a:r>
            <a:r>
              <a:rPr lang="zh-TW" altLang="en-US" sz="2800" dirty="0" smtClean="0">
                <a:latin typeface="+mn-lt"/>
                <a:ea typeface="+mn-ea"/>
              </a:rPr>
              <a:t>    出兵         </a:t>
            </a:r>
            <a:r>
              <a:rPr lang="en-US" altLang="zh-TW" sz="2800" b="1" dirty="0">
                <a:latin typeface="+mn-lt"/>
                <a:ea typeface="+mn-ea"/>
              </a:rPr>
              <a:t>(1,1) </a:t>
            </a:r>
            <a:r>
              <a:rPr lang="en-US" altLang="zh-TW" sz="2800" b="1" dirty="0" smtClean="0">
                <a:latin typeface="+mn-lt"/>
                <a:ea typeface="+mn-ea"/>
              </a:rPr>
              <a:t> </a:t>
            </a:r>
            <a:r>
              <a:rPr lang="zh-TW" altLang="en-US" sz="2800" b="1" dirty="0" smtClean="0">
                <a:latin typeface="+mn-lt"/>
                <a:ea typeface="+mn-ea"/>
              </a:rPr>
              <a:t>  </a:t>
            </a:r>
            <a:r>
              <a:rPr lang="en-US" altLang="zh-TW" sz="2800" b="1" dirty="0" smtClean="0">
                <a:latin typeface="+mn-lt"/>
                <a:ea typeface="+mn-ea"/>
              </a:rPr>
              <a:t> (</a:t>
            </a:r>
            <a:r>
              <a:rPr lang="en-US" altLang="zh-TW" sz="2800" b="1" dirty="0">
                <a:latin typeface="+mn-lt"/>
                <a:ea typeface="+mn-ea"/>
              </a:rPr>
              <a:t>3,0)</a:t>
            </a:r>
            <a:endParaRPr lang="en-US" altLang="zh-TW" sz="2800" dirty="0">
              <a:latin typeface="+mn-lt"/>
              <a:ea typeface="+mn-ea"/>
            </a:endParaRPr>
          </a:p>
          <a:p>
            <a:pPr defTabSz="762000"/>
            <a:r>
              <a:rPr lang="zh-TW" altLang="en-US" sz="2800" dirty="0">
                <a:latin typeface="+mn-lt"/>
                <a:ea typeface="+mn-ea"/>
              </a:rPr>
              <a:t>國 </a:t>
            </a:r>
            <a:r>
              <a:rPr lang="zh-TW" altLang="en-US" sz="2800" dirty="0" smtClean="0">
                <a:latin typeface="+mn-lt"/>
                <a:ea typeface="+mn-ea"/>
              </a:rPr>
              <a:t>    不</a:t>
            </a:r>
            <a:r>
              <a:rPr lang="zh-TW" altLang="en-US" sz="2800" dirty="0">
                <a:latin typeface="+mn-lt"/>
                <a:ea typeface="+mn-ea"/>
              </a:rPr>
              <a:t>出兵 </a:t>
            </a:r>
            <a:r>
              <a:rPr lang="zh-TW" altLang="en-US" sz="2800" dirty="0" smtClean="0">
                <a:latin typeface="+mn-lt"/>
                <a:ea typeface="+mn-ea"/>
              </a:rPr>
              <a:t>    </a:t>
            </a:r>
            <a:r>
              <a:rPr lang="en-US" altLang="zh-TW" sz="2800" b="1" dirty="0" smtClean="0">
                <a:latin typeface="+mn-lt"/>
                <a:ea typeface="+mn-ea"/>
              </a:rPr>
              <a:t>(</a:t>
            </a:r>
            <a:r>
              <a:rPr lang="en-US" altLang="zh-TW" sz="2800" b="1" dirty="0">
                <a:latin typeface="+mn-lt"/>
                <a:ea typeface="+mn-ea"/>
              </a:rPr>
              <a:t>0,3) </a:t>
            </a:r>
            <a:r>
              <a:rPr lang="en-US" altLang="zh-TW" sz="2800" b="1" dirty="0" smtClean="0">
                <a:latin typeface="+mn-lt"/>
                <a:ea typeface="+mn-ea"/>
              </a:rPr>
              <a:t>  </a:t>
            </a:r>
            <a:r>
              <a:rPr lang="zh-TW" altLang="en-US" sz="2800" b="1" dirty="0" smtClean="0">
                <a:latin typeface="+mn-lt"/>
                <a:ea typeface="+mn-ea"/>
              </a:rPr>
              <a:t>  </a:t>
            </a:r>
            <a:r>
              <a:rPr lang="en-US" altLang="zh-TW" sz="2800" b="1" dirty="0" smtClean="0">
                <a:latin typeface="+mn-lt"/>
                <a:ea typeface="+mn-ea"/>
              </a:rPr>
              <a:t>(</a:t>
            </a:r>
            <a:r>
              <a:rPr lang="en-US" altLang="zh-TW" sz="2800" b="1" dirty="0">
                <a:latin typeface="+mn-lt"/>
                <a:ea typeface="+mn-ea"/>
              </a:rPr>
              <a:t>2,2)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3528" y="260648"/>
            <a:ext cx="7416824" cy="792088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kumimoji="1" lang="en-US" altLang="zh-TW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3.20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 </a:t>
            </a:r>
            <a:r>
              <a:rPr lang="zh-TW" altLang="en-US" b="1" kern="0" noProof="0" dirty="0" smtClean="0">
                <a:solidFill>
                  <a:srgbClr val="660066"/>
                </a:solidFill>
              </a:rPr>
              <a:t>孟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子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的解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方</a:t>
            </a:r>
            <a:r>
              <a:rPr lang="zh-TW" altLang="en-US" b="1" kern="0" dirty="0" smtClean="0">
                <a:solidFill>
                  <a:srgbClr val="660066"/>
                </a:solidFill>
              </a:rPr>
              <a:t>的</a:t>
            </a:r>
            <a:r>
              <a:rPr lang="zh-TW" altLang="en-US" b="1" dirty="0" smtClean="0">
                <a:solidFill>
                  <a:srgbClr val="660066"/>
                </a:solidFill>
                <a:latin typeface="全真海報體" pitchFamily="49" charset="-120"/>
                <a:ea typeface="全真海報體" pitchFamily="49" charset="-120"/>
              </a:rPr>
              <a:t>詮釋</a:t>
            </a:r>
            <a:endParaRPr lang="zh-TW" altLang="en-US" b="1" dirty="0" smtClean="0">
              <a:solidFill>
                <a:srgbClr val="660066"/>
              </a:solidFill>
              <a:latin typeface="全真海報體" pitchFamily="49" charset="-120"/>
              <a:ea typeface="全真海報體" pitchFamily="49" charset="-120"/>
            </a:endParaRPr>
          </a:p>
          <a:p>
            <a:pPr defTabSz="762000"/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9552" y="3356992"/>
            <a:ext cx="8064896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620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solidFill>
                  <a:srgbClr val="000000"/>
                </a:solidFill>
                <a:latin typeface="+mn-lt"/>
                <a:ea typeface="新細明體"/>
              </a:rPr>
              <a:t>站在楚國的地位來看，</a:t>
            </a:r>
          </a:p>
          <a:p>
            <a:pPr marL="627063" lvl="1" indent="-514350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如果齊國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出兵，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則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楚國不圖己利，以齊國之利為利，故選不出兵的</a:t>
            </a:r>
            <a:r>
              <a:rPr lang="en-US" altLang="zh-TW" sz="2400" dirty="0" smtClean="0">
                <a:solidFill>
                  <a:srgbClr val="000000"/>
                </a:solidFill>
                <a:latin typeface="+mn-lt"/>
                <a:ea typeface="新細明體"/>
              </a:rPr>
              <a:t>3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。</a:t>
            </a:r>
            <a:endParaRPr lang="en-US" altLang="zh-TW" sz="2400" dirty="0" smtClean="0">
              <a:solidFill>
                <a:srgbClr val="000000"/>
              </a:solidFill>
              <a:latin typeface="+mn-lt"/>
              <a:ea typeface="新細明體"/>
            </a:endParaRPr>
          </a:p>
          <a:p>
            <a:pPr marL="627063" lvl="1" indent="-514350" defTabSz="762000">
              <a:lnSpc>
                <a:spcPct val="9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如果齊國不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出兵，則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楚國亦以齊國之利為利，故選不出兵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的</a:t>
            </a:r>
            <a:r>
              <a:rPr lang="en-US" altLang="zh-TW" sz="2400" dirty="0" smtClean="0">
                <a:solidFill>
                  <a:srgbClr val="000000"/>
                </a:solidFill>
                <a:latin typeface="+mn-lt"/>
                <a:ea typeface="新細明體"/>
              </a:rPr>
              <a:t>2</a:t>
            </a:r>
            <a:r>
              <a:rPr lang="zh-TW" altLang="en-US" sz="2400" dirty="0" smtClean="0">
                <a:solidFill>
                  <a:srgbClr val="000000"/>
                </a:solidFill>
                <a:latin typeface="+mn-lt"/>
                <a:ea typeface="新細明體"/>
              </a:rPr>
              <a:t>。</a:t>
            </a:r>
            <a:endParaRPr lang="zh-TW" altLang="en-US" sz="2400" dirty="0">
              <a:solidFill>
                <a:srgbClr val="000000"/>
              </a:solidFill>
              <a:latin typeface="+mn-lt"/>
              <a:ea typeface="新細明體"/>
            </a:endParaRPr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6BE44AE-2548-48F6-BD2D-BDA05F52B421}" type="slidenum">
              <a:rPr lang="zh-TW" altLang="en-US" smtClean="0"/>
              <a:pPr/>
              <a:t>48</a:t>
            </a:fld>
            <a:endParaRPr lang="en-US" altLang="zh-TW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44AE-2548-48F6-BD2D-BDA05F52B421}" type="slidenum">
              <a:rPr lang="zh-TW" altLang="en-US" smtClean="0"/>
              <a:pPr/>
              <a:t>49</a:t>
            </a:fld>
            <a:endParaRPr lang="en-US" altLang="zh-TW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1520" y="260648"/>
            <a:ext cx="7488832" cy="936104"/>
          </a:xfrm>
          <a:prstGeom prst="rect">
            <a:avLst/>
          </a:prstGeom>
        </p:spPr>
        <p:txBody>
          <a:bodyPr/>
          <a:lstStyle/>
          <a:p>
            <a:pPr defTabSz="762000"/>
            <a:r>
              <a:rPr lang="en-US" altLang="zh-TW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3.21</a:t>
            </a:r>
            <a:r>
              <a:rPr kumimoji="1" lang="zh-TW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孟子 </a:t>
            </a:r>
            <a:r>
              <a:rPr lang="en-US" altLang="zh-TW" b="1" dirty="0" err="1" smtClean="0">
                <a:solidFill>
                  <a:srgbClr val="660066"/>
                </a:solidFill>
                <a:latin typeface="+mn-lt"/>
                <a:ea typeface="+mn-ea"/>
              </a:rPr>
              <a:t>vs</a:t>
            </a:r>
            <a:r>
              <a:rPr lang="en-US" altLang="zh-TW" b="1" dirty="0" smtClean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zh-TW" altLang="en-US" b="1" dirty="0" smtClean="0">
                <a:solidFill>
                  <a:srgbClr val="660066"/>
                </a:solidFill>
                <a:latin typeface="+mn-lt"/>
                <a:ea typeface="+mn-ea"/>
              </a:rPr>
              <a:t>墨子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defTabSz="762000"/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7544" y="1700808"/>
            <a:ext cx="78488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lvl="2" indent="-538163" defTabSz="762000"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孟子沒接受墨子的「交相利」觀點，而是以為各個人追求利只會造成「交征利」的紊亂。</a:t>
            </a:r>
          </a:p>
          <a:p>
            <a:pPr marL="538163" lvl="2" indent="-538163" defTabSz="762000"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孟子的觀察僅侷限於虧人自利與交征利的兩害：王曰何以利吾國，大夫曰何以利吾家，士庶人曰何以利吾身，上下交征利而國危矣。</a:t>
            </a:r>
            <a:endParaRPr lang="en-US" altLang="zh-TW" sz="2800" dirty="0" smtClean="0">
              <a:latin typeface="+mn-lt"/>
            </a:endParaRPr>
          </a:p>
          <a:p>
            <a:pPr marL="538163" lvl="2" indent="-538163" defTabSz="762000">
              <a:buFont typeface="+mj-lt"/>
              <a:buAutoNum type="arabicParenR"/>
            </a:pPr>
            <a:r>
              <a:rPr lang="zh-TW" altLang="en-US" sz="2800" dirty="0" smtClean="0">
                <a:latin typeface="+mn-lt"/>
              </a:rPr>
              <a:t>這主張徹底拒絕墨子以利釋義的論說。</a:t>
            </a:r>
            <a:endParaRPr lang="en-US" altLang="zh-TW" sz="2800" dirty="0" smtClean="0">
              <a:latin typeface="+mn-lt"/>
            </a:endParaRPr>
          </a:p>
          <a:p>
            <a:pPr marL="995363" lvl="3" indent="-538163" defTabSz="762000">
              <a:buFont typeface="+mj-lt"/>
              <a:buAutoNum type="arabicParenR"/>
            </a:pPr>
            <a:r>
              <a:rPr lang="zh-TW" altLang="en-US" sz="2400" dirty="0" smtClean="0">
                <a:latin typeface="+mn-lt"/>
              </a:rPr>
              <a:t>墨子的義利關係：義，利；不義，害。志功為辯。義，志以天下為芬，而能能利之，不必用</a:t>
            </a:r>
            <a:endParaRPr lang="zh-TW" altLang="en-US" sz="2400" dirty="0" smtClean="0">
              <a:solidFill>
                <a:srgbClr val="990099"/>
              </a:solidFill>
              <a:latin typeface="+mn-lt"/>
              <a:ea typeface="全真海報體" pitchFamily="49" charset="-120"/>
            </a:endParaRPr>
          </a:p>
          <a:p>
            <a:pPr marL="538163" lvl="2" indent="-538163" defTabSz="762000">
              <a:buFont typeface="+mj-lt"/>
              <a:buAutoNum type="arabicParenR"/>
            </a:pPr>
            <a:r>
              <a:rPr lang="zh-TW" altLang="en-US" sz="2800" dirty="0" smtClean="0">
                <a:latin typeface="+mn-lt"/>
              </a:rPr>
              <a:t>孟子完全不能觀察到孳孳為利的人可能包括農、工、商等循規蹈矩而心滿仁義情操的人。</a:t>
            </a:r>
            <a:endParaRPr lang="zh-TW" altLang="en-US" sz="2800" dirty="0" smtClean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247A-B9A8-47D1-A628-64E7D4F91D7D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  <a:ea typeface="+mn-ea"/>
              </a:rPr>
              <a:t>1.2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無法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溝通之賽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局</a:t>
            </a:r>
            <a:endParaRPr lang="zh-TW" altLang="en-US" sz="4000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280920" cy="4430116"/>
          </a:xfrm>
        </p:spPr>
        <p:txBody>
          <a:bodyPr/>
          <a:lstStyle/>
          <a:p>
            <a:pPr indent="11113">
              <a:lnSpc>
                <a:spcPct val="140000"/>
              </a:lnSpc>
              <a:buNone/>
            </a:pPr>
            <a:r>
              <a:rPr lang="zh-TW" altLang="en-US" sz="2800" dirty="0">
                <a:solidFill>
                  <a:srgbClr val="FF0000"/>
                </a:solidFill>
                <a:latin typeface="新細明體" pitchFamily="18" charset="-120"/>
              </a:rPr>
              <a:t>情境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：</a:t>
            </a:r>
            <a:endParaRPr lang="en-US" altLang="zh-TW" sz="2800" dirty="0" smtClean="0">
              <a:solidFill>
                <a:srgbClr val="FF0000"/>
              </a:solidFill>
              <a:latin typeface="新細明體" pitchFamily="18" charset="-120"/>
            </a:endParaRPr>
          </a:p>
          <a:p>
            <a:pPr indent="11113">
              <a:lnSpc>
                <a:spcPct val="140000"/>
              </a:lnSpc>
              <a:buNone/>
            </a:pPr>
            <a:r>
              <a:rPr lang="zh-TW" altLang="en-US" sz="2800" dirty="0" smtClean="0">
                <a:latin typeface="新細明體" pitchFamily="18" charset="-120"/>
              </a:rPr>
              <a:t>假設</a:t>
            </a:r>
            <a:r>
              <a:rPr lang="zh-TW" altLang="en-US" sz="2800" dirty="0">
                <a:latin typeface="新細明體" pitchFamily="18" charset="-120"/>
              </a:rPr>
              <a:t>莊敬與自強各駕駛一架飛機，在同一高度互相迎面飛來。兩位駕駛為了閃避衝撞，第一個反應就是決定急速左轉或右轉？</a:t>
            </a:r>
          </a:p>
          <a:p>
            <a:pPr lvl="1">
              <a:lnSpc>
                <a:spcPct val="140000"/>
              </a:lnSpc>
            </a:pPr>
            <a:r>
              <a:rPr lang="zh-TW" altLang="en-US" sz="2400" dirty="0">
                <a:latin typeface="新細明體" pitchFamily="18" charset="-120"/>
              </a:rPr>
              <a:t>當兩人同時左轉或同時右轉時，兩架飛機可以避免互撞的悲劇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lvl="1">
              <a:lnSpc>
                <a:spcPct val="14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如果</a:t>
            </a:r>
            <a:r>
              <a:rPr lang="zh-TW" altLang="en-US" sz="2400" dirty="0">
                <a:latin typeface="新細明體" pitchFamily="18" charset="-120"/>
              </a:rPr>
              <a:t>一方左轉而另一方右轉時，兩架飛機將陷於浩劫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j-cs"/>
              </a:rPr>
              <a:t>4.</a:t>
            </a:r>
            <a:r>
              <a:rPr kumimoji="1" lang="zh-TW" alt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j-cs"/>
              </a:rPr>
              <a:t> </a:t>
            </a:r>
            <a:r>
              <a:rPr lang="zh-TW" altLang="en-US" sz="4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j-cs"/>
              </a:rPr>
              <a:t> </a:t>
            </a:r>
            <a:r>
              <a:rPr lang="zh-TW" altLang="en-US" sz="4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j-cs"/>
              </a:rPr>
              <a:t>廠商理論</a:t>
            </a:r>
            <a:endParaRPr lang="zh-TW" altLang="en-US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  <a:p>
            <a:endParaRPr kumimoji="1" lang="zh-TW" altLang="en-US" sz="4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5576" y="1484784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+mj-lt"/>
                <a:ea typeface="新細明體"/>
              </a:rPr>
              <a:t>規模經濟 </a:t>
            </a:r>
            <a:r>
              <a:rPr lang="en-US" altLang="zh-TW" sz="2800" dirty="0" smtClean="0">
                <a:latin typeface="+mj-lt"/>
                <a:ea typeface="新細明體"/>
              </a:rPr>
              <a:t>(Economy of Scale)</a:t>
            </a:r>
            <a:r>
              <a:rPr lang="zh-TW" altLang="en-US" sz="2800" dirty="0" smtClean="0">
                <a:latin typeface="+mj-lt"/>
                <a:ea typeface="新細明體"/>
              </a:rPr>
              <a:t>：投入因素倍增的合作產出會多過個別產出的總和。即：</a:t>
            </a:r>
            <a:r>
              <a:rPr lang="en-US" altLang="zh-TW" sz="2800" dirty="0" smtClean="0">
                <a:latin typeface="+mj-lt"/>
                <a:ea typeface="新細明體"/>
              </a:rPr>
              <a:t>F(2X)&gt;2F(X)</a:t>
            </a:r>
            <a:r>
              <a:rPr lang="zh-TW" altLang="en-US" sz="2800" dirty="0" smtClean="0">
                <a:latin typeface="+mj-lt"/>
                <a:ea typeface="新細明體"/>
              </a:rPr>
              <a:t>。</a:t>
            </a:r>
            <a:endParaRPr lang="en-US" altLang="zh-TW" sz="2800" dirty="0" smtClean="0">
              <a:latin typeface="+mj-lt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j-lt"/>
                <a:ea typeface="新細明體"/>
              </a:rPr>
              <a:t>產量方面：管理者對投入因素可以更靈活地支配，以及更專業的分職。</a:t>
            </a:r>
            <a:endParaRPr lang="en-US" altLang="zh-TW" sz="2400" dirty="0" smtClean="0">
              <a:latin typeface="+mj-lt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+mj-lt"/>
                <a:ea typeface="新細明體"/>
              </a:rPr>
              <a:t>產值方面：大公司有利於在投入與產出兩面的議價。（但是，為何兩家小廠不能結合？）</a:t>
            </a:r>
            <a:endParaRPr lang="en-US" altLang="zh-TW" sz="2400" dirty="0" smtClean="0">
              <a:latin typeface="+mj-lt"/>
              <a:ea typeface="新細明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50</a:t>
            </a:fld>
            <a:endParaRPr lang="en-US" altLang="zh-TW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4.1  </a:t>
            </a:r>
            <a:r>
              <a:rPr lang="zh-TW" altLang="en-US" sz="4000" dirty="0" smtClean="0">
                <a:solidFill>
                  <a:srgbClr val="660066"/>
                </a:solidFill>
              </a:rPr>
              <a:t>範圍經濟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5576" y="1628800"/>
            <a:ext cx="7272808" cy="3248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新細明體"/>
                <a:ea typeface="新細明體"/>
              </a:rPr>
              <a:t>範圍經濟 </a:t>
            </a:r>
            <a:r>
              <a:rPr lang="en-US" altLang="zh-TW" sz="2800" dirty="0" smtClean="0">
                <a:latin typeface="新細明體"/>
                <a:ea typeface="新細明體"/>
              </a:rPr>
              <a:t>(Economy of Scope)</a:t>
            </a:r>
            <a:r>
              <a:rPr lang="zh-TW" altLang="en-US" sz="2800" dirty="0" smtClean="0">
                <a:latin typeface="新細明體"/>
                <a:ea typeface="新細明體"/>
              </a:rPr>
              <a:t>：同時生產多要商品的成本低於獨立生產各單一商品的總和。</a:t>
            </a:r>
            <a:r>
              <a:rPr lang="en-US" altLang="zh-TW" sz="2800" dirty="0" smtClean="0">
                <a:latin typeface="新細明體"/>
                <a:ea typeface="新細明體"/>
              </a:rPr>
              <a:t>C(Y1, Y2</a:t>
            </a:r>
            <a:r>
              <a:rPr lang="zh-TW" altLang="en-US" sz="2800" dirty="0" smtClean="0">
                <a:latin typeface="新細明體"/>
                <a:ea typeface="新細明體"/>
              </a:rPr>
              <a:t>）</a:t>
            </a:r>
            <a:r>
              <a:rPr lang="en-US" altLang="zh-TW" sz="2800" dirty="0" smtClean="0">
                <a:latin typeface="新細明體"/>
                <a:ea typeface="新細明體"/>
              </a:rPr>
              <a:t>&lt; C(Y1)+C(Y2)</a:t>
            </a:r>
            <a:r>
              <a:rPr lang="zh-TW" altLang="en-US" sz="2800" dirty="0" smtClean="0">
                <a:latin typeface="新細明體"/>
                <a:ea typeface="新細明體"/>
              </a:rPr>
              <a:t>。</a:t>
            </a:r>
            <a:endParaRPr lang="en-US" altLang="zh-TW" sz="2800" dirty="0" smtClean="0">
              <a:latin typeface="新細明體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新細明體"/>
                <a:ea typeface="新細明體"/>
              </a:rPr>
              <a:t>多角化經營。</a:t>
            </a:r>
            <a:endParaRPr lang="en-US" altLang="zh-TW" sz="2400" dirty="0" smtClean="0">
              <a:latin typeface="新細明體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新細明體"/>
                <a:ea typeface="新細明體"/>
              </a:rPr>
              <a:t>垂直整合。</a:t>
            </a:r>
            <a:endParaRPr lang="en-US" altLang="zh-TW" sz="2400" dirty="0" smtClean="0">
              <a:latin typeface="新細明體"/>
              <a:ea typeface="新細明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B7CC6-2687-4F7B-9B6A-E4371F0C2222}" type="slidenum">
              <a:rPr lang="zh-TW" altLang="en-US" smtClean="0"/>
              <a:pPr>
                <a:defRPr/>
              </a:pPr>
              <a:t>51</a:t>
            </a:fld>
            <a:endParaRPr lang="en-US" altLang="zh-TW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lang="en-US" altLang="zh-TW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 </a:t>
            </a:r>
            <a:r>
              <a:rPr lang="en-US" altLang="zh-TW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4.2  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較</a:t>
            </a:r>
            <a:r>
              <a:rPr lang="zh-TW" altLang="en-US" b="1" kern="0" dirty="0" smtClean="0">
                <a:solidFill>
                  <a:srgbClr val="660066"/>
                </a:solidFill>
                <a:latin typeface="+mn-lt"/>
                <a:ea typeface="+mn-ea"/>
                <a:cs typeface="+mj-cs"/>
              </a:rPr>
              <a:t>低的交易成本</a:t>
            </a:r>
            <a:endParaRPr lang="zh-TW" altLang="en-US" b="1" dirty="0" smtClean="0">
              <a:solidFill>
                <a:srgbClr val="660066"/>
              </a:solidFill>
              <a:latin typeface="+mn-lt"/>
              <a:ea typeface="+mn-ea"/>
            </a:endParaRPr>
          </a:p>
          <a:p>
            <a:endParaRPr kumimoji="1" lang="zh-TW" altLang="en-US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新細明體"/>
                <a:ea typeface="新細明體"/>
              </a:rPr>
              <a:t>交易成本：個人與他人合作完成一項目標所需要的成本。</a:t>
            </a:r>
            <a:endParaRPr lang="en-US" altLang="zh-TW" sz="2800" dirty="0" smtClean="0">
              <a:latin typeface="新細明體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新細明體"/>
                <a:ea typeface="新細明體"/>
              </a:rPr>
              <a:t>個人的主觀成本。</a:t>
            </a:r>
            <a:endParaRPr lang="en-US" altLang="zh-TW" sz="2400" dirty="0" smtClean="0">
              <a:latin typeface="新細明體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400" dirty="0" smtClean="0">
                <a:latin typeface="新細明體"/>
                <a:ea typeface="新細明體"/>
              </a:rPr>
              <a:t>若只是延續工作，可參照過去的成本。若是全新工作，成本只能評估。</a:t>
            </a:r>
            <a:endParaRPr lang="en-US" altLang="zh-TW" sz="2400" dirty="0" smtClean="0">
              <a:latin typeface="新細明體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400" dirty="0" smtClean="0">
                <a:latin typeface="新細明體"/>
                <a:ea typeface="新細明體"/>
              </a:rPr>
              <a:t>預期個人進行市場交易的成本大過組織廠商的成本。</a:t>
            </a:r>
            <a:endParaRPr lang="en-US" altLang="zh-TW" sz="2800" dirty="0" smtClean="0">
              <a:latin typeface="新細明體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52</a:t>
            </a:fld>
            <a:endParaRPr lang="en-US" altLang="zh-TW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4.3  </a:t>
            </a:r>
            <a:r>
              <a:rPr lang="zh-TW" altLang="en-US" sz="4000" b="1" dirty="0" smtClean="0">
                <a:solidFill>
                  <a:srgbClr val="660066"/>
                </a:solidFill>
                <a:latin typeface="+mj-lt"/>
                <a:ea typeface="+mn-ea"/>
              </a:rPr>
              <a:t>市場交易的成本</a:t>
            </a:r>
          </a:p>
          <a:p>
            <a:endParaRPr kumimoji="1" lang="zh-TW" altLang="en-US" sz="4000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尋找交易（合作）對象的成本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尋找交易（合作）商品的成本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交易條件的談判（議價）成本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監督交易進行的成本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交易（合作）進行的成本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違約處置的成本</a:t>
            </a:r>
            <a:endParaRPr lang="en-US" altLang="zh-TW" sz="2800" dirty="0" smtClean="0">
              <a:latin typeface="+mn-lt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53</a:t>
            </a:fld>
            <a:endParaRPr lang="en-US" altLang="zh-TW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4.4  </a:t>
            </a:r>
            <a:r>
              <a:rPr kumimoji="1" lang="zh-TW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 </a:t>
            </a:r>
            <a:r>
              <a:rPr kumimoji="1" lang="zh-TW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n-ea"/>
                <a:cs typeface="+mj-cs"/>
              </a:rPr>
              <a:t>經營廠商</a:t>
            </a:r>
            <a:r>
              <a:rPr lang="zh-TW" altLang="en-US" sz="4000" b="1" dirty="0" smtClean="0">
                <a:solidFill>
                  <a:srgbClr val="660066"/>
                </a:solidFill>
                <a:latin typeface="+mj-lt"/>
                <a:ea typeface="+mn-ea"/>
              </a:rPr>
              <a:t>的成本</a:t>
            </a:r>
          </a:p>
          <a:p>
            <a:endParaRPr kumimoji="1" lang="zh-TW" altLang="en-US" sz="4000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尋找合夥人（員工）的成本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尋找交易（合作）商品的成本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合夥條件的談判（議價）成本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監督合作進行的成本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倉儲的成本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新細明體"/>
              </a:rPr>
              <a:t>違約處置的成本</a:t>
            </a:r>
            <a:endParaRPr lang="en-US" altLang="zh-TW" sz="2800" dirty="0" smtClean="0">
              <a:latin typeface="+mn-lt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54</a:t>
            </a:fld>
            <a:endParaRPr lang="en-US" altLang="zh-TW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  <a:ea typeface="+mn-ea"/>
              </a:rPr>
              <a:t>4.5  </a:t>
            </a:r>
            <a:r>
              <a:rPr lang="zh-TW" altLang="en-US" sz="4000" b="1" dirty="0" smtClean="0">
                <a:solidFill>
                  <a:srgbClr val="660066"/>
                </a:solidFill>
                <a:ea typeface="新細明體"/>
              </a:rPr>
              <a:t>監督</a:t>
            </a:r>
            <a:r>
              <a:rPr lang="zh-TW" altLang="en-US" sz="4000" b="1" dirty="0" smtClean="0">
                <a:solidFill>
                  <a:srgbClr val="660066"/>
                </a:solidFill>
                <a:ea typeface="新細明體"/>
              </a:rPr>
              <a:t>合作進行的成本</a:t>
            </a:r>
            <a:endParaRPr kumimoji="1" lang="zh-TW" altLang="en-US" sz="4000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+mn-lt"/>
                <a:ea typeface="新細明體"/>
              </a:rPr>
              <a:t>平行合作：</a:t>
            </a:r>
            <a:r>
              <a:rPr lang="en-US" altLang="zh-TW" sz="2800" dirty="0" smtClean="0">
                <a:latin typeface="+mn-lt"/>
                <a:ea typeface="新細明體"/>
              </a:rPr>
              <a:t>Free-Riding Problem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+mn-lt"/>
                <a:ea typeface="新細明體"/>
              </a:rPr>
              <a:t>上下合作：</a:t>
            </a:r>
            <a:r>
              <a:rPr lang="en-US" altLang="zh-TW" sz="2800" dirty="0" smtClean="0">
                <a:latin typeface="+mn-lt"/>
                <a:ea typeface="新細明體"/>
              </a:rPr>
              <a:t>Principle Agent Problem (Agency Cost Problem )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en-US" altLang="zh-TW" sz="2800" dirty="0" smtClean="0">
                <a:latin typeface="+mn-lt"/>
                <a:ea typeface="新細明體"/>
              </a:rPr>
              <a:t>CF: </a:t>
            </a:r>
            <a:r>
              <a:rPr lang="zh-TW" altLang="en-US" sz="2800" dirty="0" smtClean="0">
                <a:latin typeface="+mn-lt"/>
                <a:ea typeface="新細明體"/>
              </a:rPr>
              <a:t>自動自發：</a:t>
            </a:r>
            <a:r>
              <a:rPr lang="en-US" altLang="zh-TW" sz="2800" dirty="0" smtClean="0">
                <a:latin typeface="+mn-lt"/>
                <a:ea typeface="新細明體"/>
              </a:rPr>
              <a:t>Incentive Problem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55</a:t>
            </a:fld>
            <a:endParaRPr lang="en-US" altLang="zh-TW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  <a:ea typeface="+mn-ea"/>
              </a:rPr>
              <a:t>4.6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ea typeface="新細明體"/>
              </a:rPr>
              <a:t>代理人問題</a:t>
            </a:r>
            <a:endParaRPr kumimoji="1" lang="zh-TW" altLang="en-US" sz="4000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p"/>
            </a:pPr>
            <a:r>
              <a:rPr lang="zh-TW" altLang="en-US" sz="2800" dirty="0" smtClean="0">
                <a:latin typeface="+mn-lt"/>
                <a:ea typeface="新細明體"/>
              </a:rPr>
              <a:t>代理人問題 </a:t>
            </a:r>
            <a:r>
              <a:rPr lang="en-US" altLang="zh-TW" sz="2800" dirty="0" smtClean="0">
                <a:latin typeface="+mn-lt"/>
                <a:ea typeface="新細明體"/>
              </a:rPr>
              <a:t>(Agency Cost Problem)</a:t>
            </a:r>
            <a:r>
              <a:rPr lang="zh-TW" altLang="en-US" sz="2800" dirty="0" smtClean="0">
                <a:latin typeface="+mn-lt"/>
                <a:ea typeface="新細明體"/>
              </a:rPr>
              <a:t>：屬下在執行上級交付任務時，是以自己的利益出發，即使是使命必達也會在難被監督之處偷斤減兩。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交付的任務無法完全數量化。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971550" lvl="1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監督的邊際成本遞增。</a:t>
            </a:r>
            <a:endParaRPr lang="en-US" altLang="zh-TW" sz="2800" dirty="0" smtClean="0">
              <a:latin typeface="+mn-lt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56</a:t>
            </a:fld>
            <a:endParaRPr lang="en-US" altLang="zh-TW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332656"/>
            <a:ext cx="7488832" cy="936104"/>
          </a:xfrm>
          <a:prstGeom prst="rect">
            <a:avLst/>
          </a:prstGeo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  <a:ea typeface="+mn-ea"/>
              </a:rPr>
              <a:t>6.7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zh-TW" altLang="en-US" sz="4000" b="1" dirty="0" smtClean="0">
                <a:solidFill>
                  <a:srgbClr val="660066"/>
                </a:solidFill>
                <a:ea typeface="新細明體"/>
              </a:rPr>
              <a:t>代理人問題範例</a:t>
            </a:r>
            <a:endParaRPr kumimoji="1" lang="zh-TW" altLang="en-US" sz="4000" b="1" i="0" u="none" strike="noStrike" kern="0" cap="none" spc="0" normalizeH="0" baseline="0" noProof="0" dirty="0" smtClean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99592" y="1556792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中國歷史上的籓鎮問題：與敵人勾結。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桃園縣副縣長：貪污。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人民委任的立法委員或總統：無能。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孩子交給育嬰中心：偷懶。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+mn-lt"/>
                <a:ea typeface="新細明體"/>
              </a:rPr>
              <a:t>代工油品：欺騙（黑心油）</a:t>
            </a:r>
            <a:endParaRPr lang="en-US" altLang="zh-TW" sz="2800" dirty="0" smtClean="0">
              <a:latin typeface="+mn-lt"/>
              <a:ea typeface="新細明體"/>
            </a:endParaRPr>
          </a:p>
          <a:p>
            <a:pPr marL="971550" lvl="1" indent="-514350">
              <a:lnSpc>
                <a:spcPct val="150000"/>
              </a:lnSpc>
            </a:pPr>
            <a:endParaRPr lang="en-US" altLang="zh-TW" sz="2800" dirty="0" smtClean="0">
              <a:latin typeface="+mn-lt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036C2-4227-4016-B242-585B8D758093}" type="slidenum">
              <a:rPr lang="zh-TW" altLang="en-US" smtClean="0"/>
              <a:pPr>
                <a:defRPr/>
              </a:pPr>
              <a:t>57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F559-CE9A-4358-8180-7EE8683C6248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488832" cy="79208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</a:t>
            </a:r>
            <a:r>
              <a:rPr lang="en-US" altLang="zh-TW" sz="4000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報償</a:t>
            </a:r>
            <a:r>
              <a:rPr lang="zh-TW" altLang="en-US" sz="4000" dirty="0">
                <a:solidFill>
                  <a:srgbClr val="660066"/>
                </a:solidFill>
                <a:latin typeface="新細明體" pitchFamily="18" charset="-120"/>
              </a:rPr>
              <a:t>表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3356992"/>
            <a:ext cx="7992888" cy="3311079"/>
          </a:xfrm>
        </p:spPr>
        <p:txBody>
          <a:bodyPr/>
          <a:lstStyle/>
          <a:p>
            <a:r>
              <a:rPr lang="zh-TW" altLang="en-US" sz="2800" dirty="0">
                <a:latin typeface="新細明體" pitchFamily="18" charset="-120"/>
              </a:rPr>
              <a:t>表中每一組數字代表在一種兩人的策略組合下的報償表。</a:t>
            </a:r>
          </a:p>
          <a:p>
            <a:pPr lvl="1"/>
            <a:r>
              <a:rPr lang="zh-TW" altLang="en-US" sz="2800" dirty="0" smtClean="0">
                <a:latin typeface="新細明體" pitchFamily="18" charset="-120"/>
              </a:rPr>
              <a:t>報償</a:t>
            </a:r>
            <a:r>
              <a:rPr lang="zh-TW" altLang="en-US" sz="2800" dirty="0">
                <a:latin typeface="新細明體" pitchFamily="18" charset="-120"/>
              </a:rPr>
              <a:t>都非他一人所能完全決定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lvl="1"/>
            <a:r>
              <a:rPr lang="zh-TW" altLang="en-US" sz="2800" dirty="0" smtClean="0">
                <a:latin typeface="新細明體" pitchFamily="18" charset="-120"/>
              </a:rPr>
              <a:t>個人的選擇</a:t>
            </a:r>
            <a:r>
              <a:rPr lang="zh-TW" altLang="en-US" sz="2800" dirty="0">
                <a:latin typeface="新細明體" pitchFamily="18" charset="-120"/>
              </a:rPr>
              <a:t>，不但影響到自己，也影響到別人的報償；同時，別人所採取的策略，也會影響到自己的既定策略下的報償。</a:t>
            </a:r>
          </a:p>
        </p:txBody>
      </p:sp>
      <p:graphicFrame>
        <p:nvGraphicFramePr>
          <p:cNvPr id="383108" name="Group 132"/>
          <p:cNvGraphicFramePr>
            <a:graphicFrameLocks noGrp="1"/>
          </p:cNvGraphicFramePr>
          <p:nvPr>
            <p:ph sz="half" idx="2"/>
          </p:nvPr>
        </p:nvGraphicFramePr>
        <p:xfrm>
          <a:off x="1187624" y="1052736"/>
          <a:ext cx="6167438" cy="2091259"/>
        </p:xfrm>
        <a:graphic>
          <a:graphicData uri="http://schemas.openxmlformats.org/drawingml/2006/table">
            <a:tbl>
              <a:tblPr/>
              <a:tblGrid>
                <a:gridCol w="1543050"/>
                <a:gridCol w="1544638"/>
                <a:gridCol w="1539875"/>
                <a:gridCol w="1539875"/>
              </a:tblGrid>
              <a:tr h="60059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自強  的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策略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左轉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右轉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莊敬 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左轉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(2,2)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(0,0)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策 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右轉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(0,0)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(2,2)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E4D-C8AB-4CE7-9BAD-718EDCCA82B7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100250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膽小鬼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賽局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50215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dirty="0">
                <a:solidFill>
                  <a:srgbClr val="FF3399"/>
                </a:solidFill>
                <a:latin typeface="新細明體" pitchFamily="18" charset="-120"/>
              </a:rPr>
              <a:t>情境：</a:t>
            </a:r>
            <a:r>
              <a:rPr lang="zh-TW" altLang="en-US" sz="2800" dirty="0">
                <a:latin typeface="新細明體" pitchFamily="18" charset="-120"/>
              </a:rPr>
              <a:t>在鄉下道路</a:t>
            </a:r>
            <a:r>
              <a:rPr lang="zh-TW" altLang="en-US" sz="2800" dirty="0" smtClean="0">
                <a:latin typeface="新細明體" pitchFamily="18" charset="-120"/>
              </a:rPr>
              <a:t>開車，時</a:t>
            </a:r>
            <a:r>
              <a:rPr lang="zh-TW" altLang="en-US" sz="2800" dirty="0">
                <a:latin typeface="新細明體" pitchFamily="18" charset="-120"/>
              </a:rPr>
              <a:t>常會</a:t>
            </a:r>
            <a:r>
              <a:rPr lang="zh-TW" altLang="en-US" sz="2800" dirty="0" smtClean="0">
                <a:latin typeface="新細明體" pitchFamily="18" charset="-120"/>
              </a:rPr>
              <a:t>遇到前方</a:t>
            </a:r>
            <a:r>
              <a:rPr lang="zh-TW" altLang="en-US" sz="2800" dirty="0">
                <a:latin typeface="新細明體" pitchFamily="18" charset="-120"/>
              </a:rPr>
              <a:t>有逆向快速迎面而來的違規車輛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在</a:t>
            </a:r>
            <a:r>
              <a:rPr lang="zh-TW" altLang="en-US" sz="2800" dirty="0">
                <a:latin typeface="新細明體" pitchFamily="18" charset="-120"/>
              </a:rPr>
              <a:t>猛按</a:t>
            </a:r>
            <a:r>
              <a:rPr lang="zh-TW" altLang="en-US" sz="2800" dirty="0" smtClean="0">
                <a:latin typeface="新細明體" pitchFamily="18" charset="-120"/>
              </a:rPr>
              <a:t>喇叭無效</a:t>
            </a:r>
            <a:r>
              <a:rPr lang="zh-TW" altLang="en-US" sz="2800" dirty="0">
                <a:latin typeface="新細明體" pitchFamily="18" charset="-120"/>
              </a:rPr>
              <a:t>後</a:t>
            </a:r>
            <a:r>
              <a:rPr lang="zh-TW" altLang="en-US" sz="2800" dirty="0" smtClean="0">
                <a:latin typeface="新細明體" pitchFamily="18" charset="-120"/>
              </a:rPr>
              <a:t>，怎麼辦？立即</a:t>
            </a:r>
            <a:r>
              <a:rPr lang="zh-TW" altLang="en-US" sz="2800" dirty="0">
                <a:latin typeface="新細明體" pitchFamily="18" charset="-120"/>
              </a:rPr>
              <a:t>駛到路旁，把路讓給違規車輛？還是放膽一搏，正面相迎？</a:t>
            </a:r>
          </a:p>
          <a:p>
            <a:pPr>
              <a:lnSpc>
                <a:spcPct val="130000"/>
              </a:lnSpc>
            </a:pPr>
            <a:r>
              <a:rPr lang="zh-TW" altLang="en-US" sz="2800" dirty="0">
                <a:latin typeface="新細明體" pitchFamily="18" charset="-120"/>
              </a:rPr>
              <a:t>這樣的賽局常被稱為</a:t>
            </a:r>
            <a:r>
              <a:rPr lang="zh-TW" altLang="en-US" sz="2800" dirty="0">
                <a:solidFill>
                  <a:srgbClr val="800000"/>
                </a:solidFill>
              </a:rPr>
              <a:t>膽小鬼賽局</a:t>
            </a:r>
            <a:r>
              <a:rPr lang="en-US" altLang="zh-TW" sz="2800" dirty="0"/>
              <a:t>(chicken game) </a:t>
            </a:r>
            <a:r>
              <a:rPr lang="zh-TW" altLang="en-US" sz="2800" dirty="0">
                <a:latin typeface="新細明體" pitchFamily="18" charset="-120"/>
              </a:rPr>
              <a:t>，因為「膽小鬼」會先閃避到路旁讓路。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A132D-2EF4-4A8C-9EBD-48B4393708A6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07375" cy="5184775"/>
          </a:xfrm>
        </p:spPr>
        <p:txBody>
          <a:bodyPr/>
          <a:lstStyle/>
          <a:p>
            <a:pPr marL="571500" indent="-571500">
              <a:lnSpc>
                <a:spcPct val="110000"/>
              </a:lnSpc>
            </a:pPr>
            <a:r>
              <a:rPr lang="zh-TW" altLang="en-US" sz="2800" dirty="0">
                <a:solidFill>
                  <a:srgbClr val="FF3399"/>
                </a:solidFill>
                <a:latin typeface="新細明體" pitchFamily="18" charset="-120"/>
              </a:rPr>
              <a:t>情境：</a:t>
            </a:r>
            <a:r>
              <a:rPr lang="zh-TW" altLang="en-US" sz="2800" dirty="0">
                <a:latin typeface="新細明體" pitchFamily="18" charset="-120"/>
              </a:rPr>
              <a:t>當小</a:t>
            </a:r>
            <a:r>
              <a:rPr lang="zh-TW" altLang="en-US" sz="2800" dirty="0" smtClean="0">
                <a:latin typeface="新細明體" pitchFamily="18" charset="-120"/>
              </a:rPr>
              <a:t>魯對</a:t>
            </a:r>
            <a:r>
              <a:rPr lang="zh-TW" altLang="en-US" sz="2800" dirty="0">
                <a:latin typeface="新細明體" pitchFamily="18" charset="-120"/>
              </a:rPr>
              <a:t>小黑</a:t>
            </a:r>
            <a:r>
              <a:rPr lang="zh-TW" altLang="en-US" sz="2800" dirty="0" smtClean="0">
                <a:latin typeface="新細明體" pitchFamily="18" charset="-120"/>
              </a:rPr>
              <a:t>說：明日上午小黑先幫他捕</a:t>
            </a:r>
            <a:r>
              <a:rPr lang="zh-TW" altLang="en-US" sz="2800" dirty="0">
                <a:latin typeface="新細明體" pitchFamily="18" charset="-120"/>
              </a:rPr>
              <a:t>野雞， </a:t>
            </a:r>
            <a:r>
              <a:rPr lang="zh-TW" altLang="en-US" sz="2800" dirty="0" smtClean="0">
                <a:latin typeface="新細明體" pitchFamily="18" charset="-120"/>
              </a:rPr>
              <a:t>下午他再</a:t>
            </a:r>
            <a:r>
              <a:rPr lang="zh-TW" altLang="en-US" sz="2800" dirty="0">
                <a:latin typeface="新細明體" pitchFamily="18" charset="-120"/>
              </a:rPr>
              <a:t>去幫小黑採水梨。</a:t>
            </a:r>
          </a:p>
          <a:p>
            <a:pPr marL="571500" indent="-571500">
              <a:lnSpc>
                <a:spcPct val="110000"/>
              </a:lnSpc>
            </a:pPr>
            <a:r>
              <a:rPr lang="zh-TW" altLang="en-US" sz="2800" dirty="0">
                <a:latin typeface="新細明體" pitchFamily="18" charset="-120"/>
              </a:rPr>
              <a:t>小黑可能的反應：</a:t>
            </a:r>
          </a:p>
          <a:p>
            <a:pPr marL="839788" lvl="1" indent="-495300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我上午先去幫他，他下午是否真的會來幫我？</a:t>
            </a:r>
          </a:p>
          <a:p>
            <a:pPr marL="839788" lvl="1" indent="-495300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即使來了，他會不會偷懶？</a:t>
            </a:r>
          </a:p>
          <a:p>
            <a:pPr marL="839788" lvl="1" indent="-495300">
              <a:lnSpc>
                <a:spcPct val="11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如果他耍賴或工作不勤快，我不就吃虧了？</a:t>
            </a:r>
          </a:p>
          <a:p>
            <a:pPr marL="571500" indent="-571500">
              <a:lnSpc>
                <a:spcPct val="110000"/>
              </a:lnSpc>
            </a:pPr>
            <a:r>
              <a:rPr lang="zh-TW" altLang="en-US" sz="2800" dirty="0">
                <a:latin typeface="新細明體" pitchFamily="18" charset="-120"/>
              </a:rPr>
              <a:t>小黑的</a:t>
            </a:r>
            <a:r>
              <a:rPr lang="zh-TW" altLang="en-US" sz="2800" dirty="0" smtClean="0">
                <a:latin typeface="新細明體" pitchFamily="18" charset="-120"/>
              </a:rPr>
              <a:t>疑慮要</a:t>
            </a:r>
            <a:r>
              <a:rPr lang="zh-TW" altLang="en-US" sz="2800" dirty="0">
                <a:latin typeface="新細明體" pitchFamily="18" charset="-120"/>
              </a:rPr>
              <a:t>如何向小魯表達？即使說了，也獲得小魯不耍賴的保證，</a:t>
            </a:r>
            <a:r>
              <a:rPr lang="zh-TW" altLang="en-US" sz="2800" dirty="0" smtClean="0">
                <a:latin typeface="新細明體" pitchFamily="18" charset="-120"/>
              </a:rPr>
              <a:t>他如何相信？</a:t>
            </a:r>
            <a:endParaRPr lang="zh-TW" altLang="en-US" sz="2800" dirty="0">
              <a:latin typeface="新細明體" pitchFamily="18" charset="-120"/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32848" cy="86409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  <a:ea typeface="+mn-ea"/>
              </a:rPr>
              <a:t>1.5 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缺乏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信任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之賽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  <a:ea typeface="+mn-ea"/>
              </a:rPr>
              <a:t>局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350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1.6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缺乏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互信之例二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341439"/>
            <a:ext cx="8291512" cy="251961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>
                <a:solidFill>
                  <a:srgbClr val="FF3399"/>
                </a:solidFill>
                <a:latin typeface="新細明體" pitchFamily="18" charset="-120"/>
              </a:rPr>
              <a:t>情境：</a:t>
            </a:r>
            <a:r>
              <a:rPr lang="zh-TW" altLang="en-US" sz="2800" dirty="0"/>
              <a:t>蕙質與蘭心</a:t>
            </a:r>
            <a:r>
              <a:rPr lang="zh-TW" altLang="en-US" sz="2800" dirty="0" smtClean="0"/>
              <a:t>為大樓</a:t>
            </a:r>
            <a:r>
              <a:rPr lang="zh-TW" altLang="en-US" sz="2800" dirty="0"/>
              <a:t>公寓對門的鄰居。住戶公約規定住戶：不得將鞋櫃、鞋架、鞋隻等擺在門邊走道處</a:t>
            </a:r>
            <a:r>
              <a:rPr lang="zh-TW" altLang="en-US" sz="2800" dirty="0" smtClean="0"/>
              <a:t>。由於</a:t>
            </a:r>
            <a:r>
              <a:rPr lang="zh-TW" altLang="en-US" sz="2800" dirty="0"/>
              <a:t>公約並不能有效懲罰違約者，她們是否會遵守住戶公約</a:t>
            </a:r>
            <a:r>
              <a:rPr lang="zh-TW" altLang="en-US" sz="2800" dirty="0" smtClean="0"/>
              <a:t>？她們都不好直接開口。</a:t>
            </a:r>
            <a:endParaRPr lang="zh-TW" altLang="en-US" sz="2800" dirty="0"/>
          </a:p>
        </p:txBody>
      </p:sp>
      <p:graphicFrame>
        <p:nvGraphicFramePr>
          <p:cNvPr id="418859" name="Group 43"/>
          <p:cNvGraphicFramePr>
            <a:graphicFrameLocks noGrp="1"/>
          </p:cNvGraphicFramePr>
          <p:nvPr>
            <p:ph sz="half" idx="2"/>
          </p:nvPr>
        </p:nvGraphicFramePr>
        <p:xfrm>
          <a:off x="1115616" y="3789040"/>
          <a:ext cx="7200800" cy="2066290"/>
        </p:xfrm>
        <a:graphic>
          <a:graphicData uri="http://schemas.openxmlformats.org/drawingml/2006/table">
            <a:tbl>
              <a:tblPr/>
              <a:tblGrid>
                <a:gridCol w="1512168"/>
                <a:gridCol w="1800200"/>
                <a:gridCol w="2016224"/>
                <a:gridCol w="1872208"/>
              </a:tblGrid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蕙質  </a:t>
                      </a: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的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策略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遵守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不遵守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蘭心  </a:t>
                      </a:r>
                      <a:endParaRPr kumimoji="1" lang="en-US" altLang="zh-TW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遵守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(4, 4)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(1, 3)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的策 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不遵守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(3, 1)</a:t>
                      </a:r>
                      <a:endParaRPr kumimoji="1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(2,2)</a:t>
                      </a:r>
                      <a:endParaRPr kumimoji="1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4F73-9082-4B94-8B6A-E672DD1760BA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econ1003-03-exchange and market-2011-1001</Template>
  <TotalTime>2129</TotalTime>
  <Words>5206</Words>
  <Application>Microsoft Office PowerPoint</Application>
  <PresentationFormat>如螢幕大小 (4:3)</PresentationFormat>
  <Paragraphs>432</Paragraphs>
  <Slides>57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57</vt:i4>
      </vt:variant>
    </vt:vector>
  </HeadingPairs>
  <TitlesOfParts>
    <vt:vector size="59" baseType="lpstr">
      <vt:lpstr>Network</vt:lpstr>
      <vt:lpstr>Microsoft Drawing</vt:lpstr>
      <vt:lpstr>    05  合作障礙與克服</vt:lpstr>
      <vt:lpstr>內容</vt:lpstr>
      <vt:lpstr>1. 合作的障礙</vt:lpstr>
      <vt:lpstr>1.1  賽局</vt:lpstr>
      <vt:lpstr>1.2  無法溝通之賽局</vt:lpstr>
      <vt:lpstr>1.3  報償表</vt:lpstr>
      <vt:lpstr>1.4  膽小鬼賽局</vt:lpstr>
      <vt:lpstr>1.5  缺乏信任之賽局</vt:lpstr>
      <vt:lpstr>1.6  缺乏互信之例二</vt:lpstr>
      <vt:lpstr>1.7  囚犯困境</vt:lpstr>
      <vt:lpstr>1.8  主宰策略</vt:lpstr>
      <vt:lpstr>1.9  賽局均衡</vt:lpstr>
      <vt:lpstr>1.10  囚犯困境之例二：養蝦戶</vt:lpstr>
      <vt:lpstr>1.11  長期的信任</vt:lpstr>
      <vt:lpstr>投影片 15</vt:lpstr>
      <vt:lpstr>投影片 16</vt:lpstr>
      <vt:lpstr>投影片 17</vt:lpstr>
      <vt:lpstr>投影片 18</vt:lpstr>
      <vt:lpstr>投影片 19</vt:lpstr>
      <vt:lpstr>投影片 20</vt:lpstr>
      <vt:lpstr>投影片 21</vt:lpstr>
      <vt:lpstr>投影片 22</vt:lpstr>
      <vt:lpstr>投影片 23</vt:lpstr>
      <vt:lpstr>投影片 24</vt:lpstr>
      <vt:lpstr>投影片 25</vt:lpstr>
      <vt:lpstr>投影片 26</vt:lpstr>
      <vt:lpstr>投影片 27</vt:lpstr>
      <vt:lpstr>投影片 28</vt:lpstr>
      <vt:lpstr>投影片 29</vt:lpstr>
      <vt:lpstr>投影片 30</vt:lpstr>
      <vt:lpstr>投影片 31</vt:lpstr>
      <vt:lpstr>投影片 32</vt:lpstr>
      <vt:lpstr>投影片 33</vt:lpstr>
      <vt:lpstr>投影片 34</vt:lpstr>
      <vt:lpstr>投影片 35</vt:lpstr>
      <vt:lpstr>投影片 36</vt:lpstr>
      <vt:lpstr>投影片 37</vt:lpstr>
      <vt:lpstr>投影片 38</vt:lpstr>
      <vt:lpstr>投影片 39</vt:lpstr>
      <vt:lpstr>投影片 40</vt:lpstr>
      <vt:lpstr>投影片 41</vt:lpstr>
      <vt:lpstr>投影片 42</vt:lpstr>
      <vt:lpstr>投影片 43</vt:lpstr>
      <vt:lpstr>投影片 44</vt:lpstr>
      <vt:lpstr>投影片 45</vt:lpstr>
      <vt:lpstr>投影片 46</vt:lpstr>
      <vt:lpstr>投影片 47</vt:lpstr>
      <vt:lpstr>投影片 48</vt:lpstr>
      <vt:lpstr>投影片 49</vt:lpstr>
      <vt:lpstr>投影片 50</vt:lpstr>
      <vt:lpstr>4.1  範圍經濟</vt:lpstr>
      <vt:lpstr>投影片 52</vt:lpstr>
      <vt:lpstr>投影片 53</vt:lpstr>
      <vt:lpstr>投影片 54</vt:lpstr>
      <vt:lpstr>投影片 55</vt:lpstr>
      <vt:lpstr>投影片 56</vt:lpstr>
      <vt:lpstr>投影片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good and choice</dc:title>
  <dc:creator>cs</dc:creator>
  <cp:lastModifiedBy>cs1101</cp:lastModifiedBy>
  <cp:revision>277</cp:revision>
  <dcterms:created xsi:type="dcterms:W3CDTF">2010-09-27T06:48:18Z</dcterms:created>
  <dcterms:modified xsi:type="dcterms:W3CDTF">2017-10-22T12:11:29Z</dcterms:modified>
</cp:coreProperties>
</file>